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4" r:id="rId5"/>
    <p:sldId id="258" r:id="rId6"/>
    <p:sldId id="262" r:id="rId7"/>
    <p:sldId id="263" r:id="rId8"/>
    <p:sldId id="267" r:id="rId9"/>
    <p:sldId id="268" r:id="rId10"/>
    <p:sldId id="264" r:id="rId11"/>
    <p:sldId id="265" r:id="rId12"/>
    <p:sldId id="269" r:id="rId13"/>
    <p:sldId id="270" r:id="rId14"/>
    <p:sldId id="266" r:id="rId15"/>
    <p:sldId id="271" r:id="rId16"/>
    <p:sldId id="272" r:id="rId17"/>
    <p:sldId id="273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48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9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65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7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7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72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6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3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0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26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2FD79-1447-45BF-BA6A-1509808004F1}" type="datetimeFigureOut">
              <a:rPr lang="en-GB" smtClean="0"/>
              <a:t>19/12/2012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8FC5F-CB28-447C-83E5-D013F1627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46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thinkexist.com/quotation/every_accomplishment_starts_with_the_decision_to/259649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088231"/>
          </a:xfrm>
        </p:spPr>
        <p:txBody>
          <a:bodyPr/>
          <a:lstStyle/>
          <a:p>
            <a:r>
              <a:rPr lang="en-GB" dirty="0" smtClean="0"/>
              <a:t>Year 6 </a:t>
            </a:r>
            <a:br>
              <a:rPr lang="en-GB" dirty="0" smtClean="0"/>
            </a:br>
            <a:r>
              <a:rPr lang="en-GB" dirty="0" smtClean="0"/>
              <a:t>Reading Inspire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01008"/>
            <a:ext cx="374441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278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 3- 4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For these types of questions an opinion is required.</a:t>
            </a:r>
          </a:p>
          <a:p>
            <a:r>
              <a:rPr lang="en-GB" dirty="0" smtClean="0"/>
              <a:t>Children will have to link their knowledge of the World to support their answer.</a:t>
            </a:r>
          </a:p>
          <a:p>
            <a:r>
              <a:rPr lang="en-GB" dirty="0" smtClean="0"/>
              <a:t>Evidence from the text is required to back up their opinions.</a:t>
            </a:r>
          </a:p>
          <a:p>
            <a:pPr marL="0" indent="0">
              <a:buNone/>
            </a:pPr>
            <a:r>
              <a:rPr lang="en-GB" dirty="0" smtClean="0"/>
              <a:t>What evidence is there………..</a:t>
            </a:r>
          </a:p>
          <a:p>
            <a:pPr marL="0" indent="0">
              <a:buNone/>
            </a:pPr>
            <a:r>
              <a:rPr lang="en-GB" dirty="0" smtClean="0"/>
              <a:t>What do you think………..</a:t>
            </a:r>
          </a:p>
          <a:p>
            <a:pPr marL="0" indent="0">
              <a:buNone/>
            </a:pPr>
            <a:r>
              <a:rPr lang="en-GB" dirty="0" smtClean="0"/>
              <a:t>Why is this a good way to describe………….</a:t>
            </a:r>
          </a:p>
          <a:p>
            <a:pPr marL="0" indent="0">
              <a:buNone/>
            </a:pPr>
            <a:r>
              <a:rPr lang="en-GB" dirty="0" smtClean="0"/>
              <a:t>Explain what you think………………..</a:t>
            </a:r>
          </a:p>
          <a:p>
            <a:pPr marL="0" indent="0">
              <a:buNone/>
            </a:pPr>
            <a:r>
              <a:rPr lang="en-GB" dirty="0" smtClean="0"/>
              <a:t>How does the writer show……………………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9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836712"/>
            <a:ext cx="770485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2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92088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6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56" y="1124744"/>
            <a:ext cx="8137100" cy="552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2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 any one got 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72816"/>
            <a:ext cx="403244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4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Comic Sans MS" pitchFamily="66" charset="0"/>
              </a:rPr>
              <a:t>SATs are quickly approaching us.</a:t>
            </a:r>
          </a:p>
          <a:p>
            <a:pPr marL="0" indent="0" algn="ctr">
              <a:buNone/>
            </a:pPr>
            <a:r>
              <a:rPr lang="en-GB" dirty="0" smtClean="0">
                <a:latin typeface="Comic Sans MS" pitchFamily="66" charset="0"/>
              </a:rPr>
              <a:t>What can you do to support your child at home?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3645024"/>
            <a:ext cx="19050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81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they do their Moodle and Matheletics homework.</a:t>
            </a:r>
          </a:p>
          <a:p>
            <a:r>
              <a:rPr lang="en-GB" dirty="0" smtClean="0"/>
              <a:t>Go to bed early.</a:t>
            </a:r>
          </a:p>
          <a:p>
            <a:r>
              <a:rPr lang="en-GB" dirty="0" smtClean="0"/>
              <a:t>Have a healthy breakfast.</a:t>
            </a:r>
          </a:p>
          <a:p>
            <a:r>
              <a:rPr lang="en-GB" dirty="0" smtClean="0"/>
              <a:t>Ask them questions about their reading.</a:t>
            </a:r>
          </a:p>
          <a:p>
            <a:r>
              <a:rPr lang="en-GB" dirty="0" smtClean="0"/>
              <a:t>Make sure they know the times tables.</a:t>
            </a:r>
          </a:p>
          <a:p>
            <a:r>
              <a:rPr lang="en-GB" dirty="0" smtClean="0"/>
              <a:t>There are many revision books you can buy – W H Smith Revision Books.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9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7200" u="sng" dirty="0">
                <a:hlinkClick r:id="rId2" action="ppaction://hlinkfile"/>
              </a:rPr>
              <a:t>Every accomplishment starts with the decision to try</a:t>
            </a:r>
            <a:r>
              <a:rPr lang="en-GB" sz="7200" u="sng" dirty="0" smtClean="0">
                <a:hlinkClick r:id="rId2" action="ppaction://hlinkfile"/>
              </a:rPr>
              <a:t>.</a:t>
            </a:r>
            <a:endParaRPr lang="en-GB" sz="7200" u="sng" dirty="0"/>
          </a:p>
        </p:txBody>
      </p:sp>
    </p:spTree>
    <p:extLst>
      <p:ext uri="{BB962C8B-B14F-4D97-AF65-F5344CB8AC3E}">
        <p14:creationId xmlns:p14="http://schemas.microsoft.com/office/powerpoint/2010/main" val="7434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864096"/>
          </a:xfrm>
        </p:spPr>
        <p:txBody>
          <a:bodyPr>
            <a:normAutofit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A range of studies indicate that around 1 in 10 children who decode adequately experience comprehension problems when reading a text.</a:t>
            </a:r>
          </a:p>
          <a:p>
            <a:pPr lvl="0" algn="ctr">
              <a:buNone/>
            </a:pPr>
            <a:r>
              <a:rPr lang="en-GB" sz="2200" u="sng" dirty="0">
                <a:solidFill>
                  <a:prstClr val="black"/>
                </a:solidFill>
                <a:latin typeface="Comic Sans MS" pitchFamily="66" charset="0"/>
              </a:rPr>
              <a:t>Implications of poor comprehension.</a:t>
            </a:r>
          </a:p>
          <a:p>
            <a:pPr lvl="0">
              <a:buNone/>
            </a:pPr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Pupils who fail to understand adequately what they read...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Are inclined to be less motivated readers and so read less and have less practice in both word reading and comprehension.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Tend to read less challenging books so they will have less opportunities to develop vocabulary and improve general knowledge.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Obtain significantly lower scores on national assessments in </a:t>
            </a:r>
            <a:r>
              <a:rPr lang="en-GB" sz="2200" dirty="0" smtClean="0">
                <a:solidFill>
                  <a:prstClr val="black"/>
                </a:solidFill>
                <a:latin typeface="Comic Sans MS" pitchFamily="66" charset="0"/>
              </a:rPr>
              <a:t>English</a:t>
            </a:r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, </a:t>
            </a:r>
            <a:r>
              <a:rPr lang="en-GB" sz="2200" dirty="0" smtClean="0">
                <a:solidFill>
                  <a:prstClr val="black"/>
                </a:solidFill>
                <a:latin typeface="Comic Sans MS" pitchFamily="66" charset="0"/>
              </a:rPr>
              <a:t>Maths </a:t>
            </a:r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and </a:t>
            </a:r>
            <a:r>
              <a:rPr lang="en-GB" sz="2200" dirty="0" smtClean="0">
                <a:solidFill>
                  <a:prstClr val="black"/>
                </a:solidFill>
                <a:latin typeface="Comic Sans MS" pitchFamily="66" charset="0"/>
              </a:rPr>
              <a:t>Science</a:t>
            </a:r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omic Sans MS" pitchFamily="66" charset="0"/>
              </a:rPr>
              <a:t>Fail to learn at the same rate as peers.             Cain 2010.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2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we support our children at home with developing their comprehension?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Take time each day to sit with your child and talk to them about their reading. Make this a special event for you both. </a:t>
            </a:r>
          </a:p>
          <a:p>
            <a:r>
              <a:rPr lang="en-GB" dirty="0" smtClean="0"/>
              <a:t>Complete the reading Diary.</a:t>
            </a:r>
          </a:p>
          <a:p>
            <a:r>
              <a:rPr lang="en-GB" dirty="0" smtClean="0"/>
              <a:t>Take your children to the local library and the school library.</a:t>
            </a:r>
          </a:p>
          <a:p>
            <a:r>
              <a:rPr lang="en-GB" dirty="0" smtClean="0"/>
              <a:t>What have they enjoyed about the book?</a:t>
            </a:r>
          </a:p>
          <a:p>
            <a:r>
              <a:rPr lang="en-GB" dirty="0" smtClean="0"/>
              <a:t>What have they understood about the text?</a:t>
            </a:r>
          </a:p>
          <a:p>
            <a:r>
              <a:rPr lang="en-GB" dirty="0" smtClean="0"/>
              <a:t>Ask questions from the hand-out.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9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000" dirty="0" smtClean="0">
                <a:latin typeface="Comic Sans MS" pitchFamily="66" charset="0"/>
              </a:rPr>
              <a:t>In reading there are 7 Assessment Focuses. For each AF there are a range of question types. All of these question types will be on the Year 6 SAT paper.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AF1 	Use a range of strategies including accurate decoding of text, to read for meaning 	</a:t>
            </a:r>
          </a:p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AF2 	Understand, describe, select or retrieve information, events or ideas from texts and use quotation and reference to text 	</a:t>
            </a:r>
          </a:p>
          <a:p>
            <a:pPr lvl="0"/>
            <a:r>
              <a:rPr lang="en-GB" sz="1700" b="1" dirty="0">
                <a:solidFill>
                  <a:prstClr val="black"/>
                </a:solidFill>
                <a:latin typeface="Comic Sans MS" pitchFamily="66" charset="0"/>
              </a:rPr>
              <a:t>AF3 	Deduce, infer or interpret information, events or ideas from texts </a:t>
            </a:r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	</a:t>
            </a:r>
          </a:p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AF4 	Identify and comment on the structure and organisation of texts, including grammatical and presentational features at text level 	</a:t>
            </a:r>
          </a:p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AF5 	Explain and comment on writers’ uses of language, including grammatical and literary features at word and sentence level 	</a:t>
            </a:r>
          </a:p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AF6 	Identify and comment on writers’ purposes and viewpoints and the overall effect of the text on the reader 	</a:t>
            </a:r>
          </a:p>
          <a:p>
            <a:pPr lvl="0"/>
            <a:r>
              <a:rPr lang="en-GB" sz="1700" dirty="0">
                <a:solidFill>
                  <a:prstClr val="black"/>
                </a:solidFill>
                <a:latin typeface="Comic Sans MS" pitchFamily="66" charset="0"/>
              </a:rPr>
              <a:t>AF7 	Relate texts to their social, cultural and historical contexts and literary traditions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28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sz="3200" dirty="0" smtClean="0">
                <a:latin typeface="Comic Sans MS" pitchFamily="66" charset="0"/>
              </a:rPr>
              <a:t/>
            </a:r>
            <a:br>
              <a:rPr lang="en-GB" sz="3200" dirty="0" smtClean="0">
                <a:latin typeface="Comic Sans MS" pitchFamily="66" charset="0"/>
              </a:rPr>
            </a:br>
            <a:r>
              <a:rPr lang="en-GB" sz="3200" dirty="0" smtClean="0">
                <a:latin typeface="Comic Sans MS" pitchFamily="66" charset="0"/>
              </a:rPr>
              <a:t>We are now going to look at a passage together from Harry Potter and the Goblet of Fire.</a:t>
            </a:r>
            <a:br>
              <a:rPr lang="en-GB" sz="3200" dirty="0" smtClean="0">
                <a:latin typeface="Comic Sans MS" pitchFamily="66" charset="0"/>
              </a:rPr>
            </a:br>
            <a:r>
              <a:rPr lang="en-GB" sz="3200" dirty="0">
                <a:latin typeface="Comic Sans MS" pitchFamily="66" charset="0"/>
              </a:rPr>
              <a:t/>
            </a:r>
            <a:br>
              <a:rPr lang="en-GB" sz="3200" dirty="0">
                <a:latin typeface="Comic Sans MS" pitchFamily="66" charset="0"/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/>
          </a:bodyPr>
          <a:lstStyle/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/>
              <a:t>We will look at a range of SAT style questions ranging from Level 2 – 5.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3429000"/>
            <a:ext cx="3744416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4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 2 -3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For these questions the answer is directly in the text. The answer can simply be copied from the text itself.</a:t>
            </a:r>
          </a:p>
          <a:p>
            <a:r>
              <a:rPr lang="en-GB" dirty="0" smtClean="0"/>
              <a:t>These types of questions should be answered quickly making direct reference to the text.</a:t>
            </a:r>
          </a:p>
          <a:p>
            <a:r>
              <a:rPr lang="en-GB" dirty="0" smtClean="0"/>
              <a:t>1 or 2 marks are awarded </a:t>
            </a:r>
          </a:p>
          <a:p>
            <a:pPr marL="0" indent="0">
              <a:buNone/>
            </a:pPr>
            <a:r>
              <a:rPr lang="en-GB" dirty="0" smtClean="0"/>
              <a:t>Multiple choice</a:t>
            </a:r>
          </a:p>
          <a:p>
            <a:pPr marL="0" indent="0">
              <a:buNone/>
            </a:pPr>
            <a:r>
              <a:rPr lang="en-GB" dirty="0" smtClean="0"/>
              <a:t>What was…………</a:t>
            </a:r>
          </a:p>
          <a:p>
            <a:pPr marL="0" indent="0">
              <a:buNone/>
            </a:pPr>
            <a:r>
              <a:rPr lang="en-GB" dirty="0" smtClean="0"/>
              <a:t>Why did…………….</a:t>
            </a:r>
          </a:p>
          <a:p>
            <a:pPr marL="0" indent="0">
              <a:buNone/>
            </a:pPr>
            <a:r>
              <a:rPr lang="en-GB" dirty="0" smtClean="0"/>
              <a:t>How does…………….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5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7056784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4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7"/>
            <a:ext cx="784887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1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74" y="1196752"/>
            <a:ext cx="8476674" cy="508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8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449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Year 6  Reading Inspire</vt:lpstr>
      <vt:lpstr>Introduction</vt:lpstr>
      <vt:lpstr>How can we support our children at home with developing their comprehension?</vt:lpstr>
      <vt:lpstr>In reading there are 7 Assessment Focuses. For each AF there are a range of question types. All of these question types will be on the Year 6 SAT paper.</vt:lpstr>
      <vt:lpstr> We are now going to look at a passage together from Harry Potter and the Goblet of Fire.  </vt:lpstr>
      <vt:lpstr>Level 2 -3 </vt:lpstr>
      <vt:lpstr>PowerPoint Presentation</vt:lpstr>
      <vt:lpstr>PowerPoint Presentation</vt:lpstr>
      <vt:lpstr>PowerPoint Presentation</vt:lpstr>
      <vt:lpstr>Level 3- 4</vt:lpstr>
      <vt:lpstr>PowerPoint Presentation</vt:lpstr>
      <vt:lpstr>PowerPoint Presentation</vt:lpstr>
      <vt:lpstr>PowerPoint Presentation</vt:lpstr>
      <vt:lpstr>Has any one got any questions?</vt:lpstr>
      <vt:lpstr>PowerPoint Presentation</vt:lpstr>
      <vt:lpstr>PowerPoint Presentation</vt:lpstr>
      <vt:lpstr> </vt:lpstr>
    </vt:vector>
  </TitlesOfParts>
  <Company>Parkfield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 Reading Inspire</dc:title>
  <dc:creator>Caroline Clarkson</dc:creator>
  <cp:lastModifiedBy>Caroline Clarkson</cp:lastModifiedBy>
  <cp:revision>19</cp:revision>
  <cp:lastPrinted>2012-12-18T16:15:06Z</cp:lastPrinted>
  <dcterms:created xsi:type="dcterms:W3CDTF">2012-11-21T09:40:38Z</dcterms:created>
  <dcterms:modified xsi:type="dcterms:W3CDTF">2012-12-19T13:56:45Z</dcterms:modified>
</cp:coreProperties>
</file>