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0" r:id="rId8"/>
    <p:sldId id="281" r:id="rId9"/>
    <p:sldId id="262" r:id="rId10"/>
    <p:sldId id="263" r:id="rId11"/>
    <p:sldId id="264" r:id="rId12"/>
    <p:sldId id="265" r:id="rId13"/>
    <p:sldId id="266" r:id="rId14"/>
    <p:sldId id="268" r:id="rId15"/>
    <p:sldId id="269" r:id="rId16"/>
    <p:sldId id="270" r:id="rId17"/>
    <p:sldId id="271" r:id="rId18"/>
    <p:sldId id="272" r:id="rId19"/>
    <p:sldId id="273" r:id="rId20"/>
    <p:sldId id="274" r:id="rId21"/>
    <p:sldId id="275" r:id="rId22"/>
    <p:sldId id="276" r:id="rId23"/>
    <p:sldId id="277"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3082AB-D7C1-4CA5-1DCF-D95ACCAC3160}" v="68" dt="2020-06-18T10:56:06.093"/>
    <p1510:client id="{32E2D5E2-0669-D6DF-8264-44608FA65347}" v="57" dt="2020-06-18T10:57:56.555"/>
    <p1510:client id="{4532FED4-C47D-FB56-F133-E896A214F022}" v="3" dt="2020-06-21T10:25:04.919"/>
    <p1510:client id="{4D66EB9E-82C5-392D-D692-D3C36B9F90C9}" v="5" dt="2020-06-23T10:27:00.170"/>
    <p1510:client id="{7097D38F-19AD-F393-70DD-6C44DD8F63A4}" v="717" dt="2020-06-18T11:06:52.328"/>
    <p1510:client id="{85F42425-AE37-03E0-11C0-02B124CC27D8}" v="667" dt="2020-06-18T12:56:11.144"/>
    <p1510:client id="{B0EA76F0-E82F-C10D-ABE1-71A56786AF2B}" v="6" dt="2020-06-23T11:28:26.481"/>
    <p1510:client id="{D7CFB271-F71F-5A07-4976-BF60E1B390A6}" v="101" dt="2020-06-17T10:45:39.554"/>
    <p1510:client id="{E001273E-F3CB-B48D-77F6-D71365AA5677}" v="570" dt="2020-06-18T11:21:52.1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E5A00-6870-4892-A40C-B982BA1867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58CAF3A-87C9-4AC4-9085-5BD6CE77BC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B1AB781-5888-4894-9255-DA01DEBF62D0}"/>
              </a:ext>
            </a:extLst>
          </p:cNvPr>
          <p:cNvSpPr>
            <a:spLocks noGrp="1"/>
          </p:cNvSpPr>
          <p:nvPr>
            <p:ph type="dt" sz="half" idx="10"/>
          </p:nvPr>
        </p:nvSpPr>
        <p:spPr/>
        <p:txBody>
          <a:bodyPr/>
          <a:lstStyle/>
          <a:p>
            <a:fld id="{B36064F1-A459-48E2-8E4F-41B217CF0C73}" type="datetimeFigureOut">
              <a:rPr lang="en-GB" smtClean="0"/>
              <a:t>15/07/2020</a:t>
            </a:fld>
            <a:endParaRPr lang="en-GB"/>
          </a:p>
        </p:txBody>
      </p:sp>
      <p:sp>
        <p:nvSpPr>
          <p:cNvPr id="5" name="Footer Placeholder 4">
            <a:extLst>
              <a:ext uri="{FF2B5EF4-FFF2-40B4-BE49-F238E27FC236}">
                <a16:creationId xmlns:a16="http://schemas.microsoft.com/office/drawing/2014/main" id="{611BDAB8-CBF1-4E62-9C46-55A1C7B967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196966-9597-4BA4-8D2A-1B3367463C4E}"/>
              </a:ext>
            </a:extLst>
          </p:cNvPr>
          <p:cNvSpPr>
            <a:spLocks noGrp="1"/>
          </p:cNvSpPr>
          <p:nvPr>
            <p:ph type="sldNum" sz="quarter" idx="12"/>
          </p:nvPr>
        </p:nvSpPr>
        <p:spPr/>
        <p:txBody>
          <a:bodyPr/>
          <a:lstStyle/>
          <a:p>
            <a:fld id="{671753D9-6C4A-46A6-982A-718270B3EEDA}" type="slidenum">
              <a:rPr lang="en-GB" smtClean="0"/>
              <a:t>‹#›</a:t>
            </a:fld>
            <a:endParaRPr lang="en-GB"/>
          </a:p>
        </p:txBody>
      </p:sp>
    </p:spTree>
    <p:extLst>
      <p:ext uri="{BB962C8B-B14F-4D97-AF65-F5344CB8AC3E}">
        <p14:creationId xmlns:p14="http://schemas.microsoft.com/office/powerpoint/2010/main" val="1094338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65CA7-2AB4-4004-BBED-0738E9B2DE8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566344-AB41-4A48-8B7F-9CA75F2BAB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CDEFEA-2E7A-461A-93DB-1C0461502A8D}"/>
              </a:ext>
            </a:extLst>
          </p:cNvPr>
          <p:cNvSpPr>
            <a:spLocks noGrp="1"/>
          </p:cNvSpPr>
          <p:nvPr>
            <p:ph type="dt" sz="half" idx="10"/>
          </p:nvPr>
        </p:nvSpPr>
        <p:spPr/>
        <p:txBody>
          <a:bodyPr/>
          <a:lstStyle/>
          <a:p>
            <a:fld id="{B36064F1-A459-48E2-8E4F-41B217CF0C73}" type="datetimeFigureOut">
              <a:rPr lang="en-GB" smtClean="0"/>
              <a:t>15/07/2020</a:t>
            </a:fld>
            <a:endParaRPr lang="en-GB"/>
          </a:p>
        </p:txBody>
      </p:sp>
      <p:sp>
        <p:nvSpPr>
          <p:cNvPr id="5" name="Footer Placeholder 4">
            <a:extLst>
              <a:ext uri="{FF2B5EF4-FFF2-40B4-BE49-F238E27FC236}">
                <a16:creationId xmlns:a16="http://schemas.microsoft.com/office/drawing/2014/main" id="{9697DF81-DD93-4051-97FE-8E9F65EA49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8A1DB9-DAB6-447A-906C-F78730229E5B}"/>
              </a:ext>
            </a:extLst>
          </p:cNvPr>
          <p:cNvSpPr>
            <a:spLocks noGrp="1"/>
          </p:cNvSpPr>
          <p:nvPr>
            <p:ph type="sldNum" sz="quarter" idx="12"/>
          </p:nvPr>
        </p:nvSpPr>
        <p:spPr/>
        <p:txBody>
          <a:bodyPr/>
          <a:lstStyle/>
          <a:p>
            <a:fld id="{671753D9-6C4A-46A6-982A-718270B3EEDA}" type="slidenum">
              <a:rPr lang="en-GB" smtClean="0"/>
              <a:t>‹#›</a:t>
            </a:fld>
            <a:endParaRPr lang="en-GB"/>
          </a:p>
        </p:txBody>
      </p:sp>
    </p:spTree>
    <p:extLst>
      <p:ext uri="{BB962C8B-B14F-4D97-AF65-F5344CB8AC3E}">
        <p14:creationId xmlns:p14="http://schemas.microsoft.com/office/powerpoint/2010/main" val="2929329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12E866-D0FA-4EB3-8DE7-6E48C8C120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8C97C2-48A5-4C14-B9B3-B057E027C8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3D1C5C-E242-46E9-8CE2-26ABB38E30FB}"/>
              </a:ext>
            </a:extLst>
          </p:cNvPr>
          <p:cNvSpPr>
            <a:spLocks noGrp="1"/>
          </p:cNvSpPr>
          <p:nvPr>
            <p:ph type="dt" sz="half" idx="10"/>
          </p:nvPr>
        </p:nvSpPr>
        <p:spPr/>
        <p:txBody>
          <a:bodyPr/>
          <a:lstStyle/>
          <a:p>
            <a:fld id="{B36064F1-A459-48E2-8E4F-41B217CF0C73}" type="datetimeFigureOut">
              <a:rPr lang="en-GB" smtClean="0"/>
              <a:t>15/07/2020</a:t>
            </a:fld>
            <a:endParaRPr lang="en-GB"/>
          </a:p>
        </p:txBody>
      </p:sp>
      <p:sp>
        <p:nvSpPr>
          <p:cNvPr id="5" name="Footer Placeholder 4">
            <a:extLst>
              <a:ext uri="{FF2B5EF4-FFF2-40B4-BE49-F238E27FC236}">
                <a16:creationId xmlns:a16="http://schemas.microsoft.com/office/drawing/2014/main" id="{9B8358D1-0E16-477C-9BE4-F0AC6EE2BE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59FEF2-019B-4137-A4F0-69E1F5621230}"/>
              </a:ext>
            </a:extLst>
          </p:cNvPr>
          <p:cNvSpPr>
            <a:spLocks noGrp="1"/>
          </p:cNvSpPr>
          <p:nvPr>
            <p:ph type="sldNum" sz="quarter" idx="12"/>
          </p:nvPr>
        </p:nvSpPr>
        <p:spPr/>
        <p:txBody>
          <a:bodyPr/>
          <a:lstStyle/>
          <a:p>
            <a:fld id="{671753D9-6C4A-46A6-982A-718270B3EEDA}" type="slidenum">
              <a:rPr lang="en-GB" smtClean="0"/>
              <a:t>‹#›</a:t>
            </a:fld>
            <a:endParaRPr lang="en-GB"/>
          </a:p>
        </p:txBody>
      </p:sp>
    </p:spTree>
    <p:extLst>
      <p:ext uri="{BB962C8B-B14F-4D97-AF65-F5344CB8AC3E}">
        <p14:creationId xmlns:p14="http://schemas.microsoft.com/office/powerpoint/2010/main" val="606076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A7C69-9BBE-4F05-9A04-E3C56C5AE6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61E4A3-D151-4376-B06B-98267AF80C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D7B90E-7483-4A10-886A-8D0258C205A7}"/>
              </a:ext>
            </a:extLst>
          </p:cNvPr>
          <p:cNvSpPr>
            <a:spLocks noGrp="1"/>
          </p:cNvSpPr>
          <p:nvPr>
            <p:ph type="dt" sz="half" idx="10"/>
          </p:nvPr>
        </p:nvSpPr>
        <p:spPr/>
        <p:txBody>
          <a:bodyPr/>
          <a:lstStyle/>
          <a:p>
            <a:fld id="{B36064F1-A459-48E2-8E4F-41B217CF0C73}" type="datetimeFigureOut">
              <a:rPr lang="en-GB" smtClean="0"/>
              <a:t>15/07/2020</a:t>
            </a:fld>
            <a:endParaRPr lang="en-GB"/>
          </a:p>
        </p:txBody>
      </p:sp>
      <p:sp>
        <p:nvSpPr>
          <p:cNvPr id="5" name="Footer Placeholder 4">
            <a:extLst>
              <a:ext uri="{FF2B5EF4-FFF2-40B4-BE49-F238E27FC236}">
                <a16:creationId xmlns:a16="http://schemas.microsoft.com/office/drawing/2014/main" id="{EB7E4F57-7016-4F1D-81DA-58CC3BC02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13DDE6-5620-4712-AAE0-7559F517F8FC}"/>
              </a:ext>
            </a:extLst>
          </p:cNvPr>
          <p:cNvSpPr>
            <a:spLocks noGrp="1"/>
          </p:cNvSpPr>
          <p:nvPr>
            <p:ph type="sldNum" sz="quarter" idx="12"/>
          </p:nvPr>
        </p:nvSpPr>
        <p:spPr/>
        <p:txBody>
          <a:bodyPr/>
          <a:lstStyle/>
          <a:p>
            <a:fld id="{671753D9-6C4A-46A6-982A-718270B3EEDA}" type="slidenum">
              <a:rPr lang="en-GB" smtClean="0"/>
              <a:t>‹#›</a:t>
            </a:fld>
            <a:endParaRPr lang="en-GB"/>
          </a:p>
        </p:txBody>
      </p:sp>
    </p:spTree>
    <p:extLst>
      <p:ext uri="{BB962C8B-B14F-4D97-AF65-F5344CB8AC3E}">
        <p14:creationId xmlns:p14="http://schemas.microsoft.com/office/powerpoint/2010/main" val="2903821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0D0C7-1952-467D-8038-5B349A4D33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CC4E1BF-23AD-475A-A163-DA9BE7DA83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E3E163-EC22-4AE3-8CD7-159EECAA60D7}"/>
              </a:ext>
            </a:extLst>
          </p:cNvPr>
          <p:cNvSpPr>
            <a:spLocks noGrp="1"/>
          </p:cNvSpPr>
          <p:nvPr>
            <p:ph type="dt" sz="half" idx="10"/>
          </p:nvPr>
        </p:nvSpPr>
        <p:spPr/>
        <p:txBody>
          <a:bodyPr/>
          <a:lstStyle/>
          <a:p>
            <a:fld id="{B36064F1-A459-48E2-8E4F-41B217CF0C73}" type="datetimeFigureOut">
              <a:rPr lang="en-GB" smtClean="0"/>
              <a:t>15/07/2020</a:t>
            </a:fld>
            <a:endParaRPr lang="en-GB"/>
          </a:p>
        </p:txBody>
      </p:sp>
      <p:sp>
        <p:nvSpPr>
          <p:cNvPr id="5" name="Footer Placeholder 4">
            <a:extLst>
              <a:ext uri="{FF2B5EF4-FFF2-40B4-BE49-F238E27FC236}">
                <a16:creationId xmlns:a16="http://schemas.microsoft.com/office/drawing/2014/main" id="{24F94EA3-949C-49FE-9A8D-EF37D8A60C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67CFDF-699B-41CC-BCC5-DDF5384763F5}"/>
              </a:ext>
            </a:extLst>
          </p:cNvPr>
          <p:cNvSpPr>
            <a:spLocks noGrp="1"/>
          </p:cNvSpPr>
          <p:nvPr>
            <p:ph type="sldNum" sz="quarter" idx="12"/>
          </p:nvPr>
        </p:nvSpPr>
        <p:spPr/>
        <p:txBody>
          <a:bodyPr/>
          <a:lstStyle/>
          <a:p>
            <a:fld id="{671753D9-6C4A-46A6-982A-718270B3EEDA}" type="slidenum">
              <a:rPr lang="en-GB" smtClean="0"/>
              <a:t>‹#›</a:t>
            </a:fld>
            <a:endParaRPr lang="en-GB"/>
          </a:p>
        </p:txBody>
      </p:sp>
    </p:spTree>
    <p:extLst>
      <p:ext uri="{BB962C8B-B14F-4D97-AF65-F5344CB8AC3E}">
        <p14:creationId xmlns:p14="http://schemas.microsoft.com/office/powerpoint/2010/main" val="2896090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A130-C544-4D71-B1FE-49FF3442AB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A707FA-F912-48CC-A8BE-DD7F325C3E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D51BC14-E056-4A07-A544-968A650240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A463D15-ABAB-434F-B346-E02DEE44C1EA}"/>
              </a:ext>
            </a:extLst>
          </p:cNvPr>
          <p:cNvSpPr>
            <a:spLocks noGrp="1"/>
          </p:cNvSpPr>
          <p:nvPr>
            <p:ph type="dt" sz="half" idx="10"/>
          </p:nvPr>
        </p:nvSpPr>
        <p:spPr/>
        <p:txBody>
          <a:bodyPr/>
          <a:lstStyle/>
          <a:p>
            <a:fld id="{B36064F1-A459-48E2-8E4F-41B217CF0C73}" type="datetimeFigureOut">
              <a:rPr lang="en-GB" smtClean="0"/>
              <a:t>15/07/2020</a:t>
            </a:fld>
            <a:endParaRPr lang="en-GB"/>
          </a:p>
        </p:txBody>
      </p:sp>
      <p:sp>
        <p:nvSpPr>
          <p:cNvPr id="6" name="Footer Placeholder 5">
            <a:extLst>
              <a:ext uri="{FF2B5EF4-FFF2-40B4-BE49-F238E27FC236}">
                <a16:creationId xmlns:a16="http://schemas.microsoft.com/office/drawing/2014/main" id="{9BCCD74B-8FBD-4EC4-9435-5DD1223F45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0F2069-BAB0-449F-956E-37DDF7FA9897}"/>
              </a:ext>
            </a:extLst>
          </p:cNvPr>
          <p:cNvSpPr>
            <a:spLocks noGrp="1"/>
          </p:cNvSpPr>
          <p:nvPr>
            <p:ph type="sldNum" sz="quarter" idx="12"/>
          </p:nvPr>
        </p:nvSpPr>
        <p:spPr/>
        <p:txBody>
          <a:bodyPr/>
          <a:lstStyle/>
          <a:p>
            <a:fld id="{671753D9-6C4A-46A6-982A-718270B3EEDA}" type="slidenum">
              <a:rPr lang="en-GB" smtClean="0"/>
              <a:t>‹#›</a:t>
            </a:fld>
            <a:endParaRPr lang="en-GB"/>
          </a:p>
        </p:txBody>
      </p:sp>
    </p:spTree>
    <p:extLst>
      <p:ext uri="{BB962C8B-B14F-4D97-AF65-F5344CB8AC3E}">
        <p14:creationId xmlns:p14="http://schemas.microsoft.com/office/powerpoint/2010/main" val="381641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16821-180F-44D9-80BA-DA63142647D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503F97-1322-4D2B-B015-F89017B4E7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14428D-7A19-4662-B7DE-251D4E99DD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42D4E46-C233-4D9E-9232-D966851986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797606-00B8-440E-8CCC-17DC0DBE83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E6E22C1-2022-4B17-A828-FF095D294826}"/>
              </a:ext>
            </a:extLst>
          </p:cNvPr>
          <p:cNvSpPr>
            <a:spLocks noGrp="1"/>
          </p:cNvSpPr>
          <p:nvPr>
            <p:ph type="dt" sz="half" idx="10"/>
          </p:nvPr>
        </p:nvSpPr>
        <p:spPr/>
        <p:txBody>
          <a:bodyPr/>
          <a:lstStyle/>
          <a:p>
            <a:fld id="{B36064F1-A459-48E2-8E4F-41B217CF0C73}" type="datetimeFigureOut">
              <a:rPr lang="en-GB" smtClean="0"/>
              <a:t>15/07/2020</a:t>
            </a:fld>
            <a:endParaRPr lang="en-GB"/>
          </a:p>
        </p:txBody>
      </p:sp>
      <p:sp>
        <p:nvSpPr>
          <p:cNvPr id="8" name="Footer Placeholder 7">
            <a:extLst>
              <a:ext uri="{FF2B5EF4-FFF2-40B4-BE49-F238E27FC236}">
                <a16:creationId xmlns:a16="http://schemas.microsoft.com/office/drawing/2014/main" id="{39C31710-6BF6-482B-B855-3684320B884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33A61A-A295-4AC2-8FDD-612E70CEC948}"/>
              </a:ext>
            </a:extLst>
          </p:cNvPr>
          <p:cNvSpPr>
            <a:spLocks noGrp="1"/>
          </p:cNvSpPr>
          <p:nvPr>
            <p:ph type="sldNum" sz="quarter" idx="12"/>
          </p:nvPr>
        </p:nvSpPr>
        <p:spPr/>
        <p:txBody>
          <a:bodyPr/>
          <a:lstStyle/>
          <a:p>
            <a:fld id="{671753D9-6C4A-46A6-982A-718270B3EEDA}" type="slidenum">
              <a:rPr lang="en-GB" smtClean="0"/>
              <a:t>‹#›</a:t>
            </a:fld>
            <a:endParaRPr lang="en-GB"/>
          </a:p>
        </p:txBody>
      </p:sp>
    </p:spTree>
    <p:extLst>
      <p:ext uri="{BB962C8B-B14F-4D97-AF65-F5344CB8AC3E}">
        <p14:creationId xmlns:p14="http://schemas.microsoft.com/office/powerpoint/2010/main" val="628819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BBA88-2229-4D80-9402-041EDD8FDF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854AEA5-406A-4D2B-91A2-964026A15AA8}"/>
              </a:ext>
            </a:extLst>
          </p:cNvPr>
          <p:cNvSpPr>
            <a:spLocks noGrp="1"/>
          </p:cNvSpPr>
          <p:nvPr>
            <p:ph type="dt" sz="half" idx="10"/>
          </p:nvPr>
        </p:nvSpPr>
        <p:spPr/>
        <p:txBody>
          <a:bodyPr/>
          <a:lstStyle/>
          <a:p>
            <a:fld id="{B36064F1-A459-48E2-8E4F-41B217CF0C73}" type="datetimeFigureOut">
              <a:rPr lang="en-GB" smtClean="0"/>
              <a:t>15/07/2020</a:t>
            </a:fld>
            <a:endParaRPr lang="en-GB"/>
          </a:p>
        </p:txBody>
      </p:sp>
      <p:sp>
        <p:nvSpPr>
          <p:cNvPr id="4" name="Footer Placeholder 3">
            <a:extLst>
              <a:ext uri="{FF2B5EF4-FFF2-40B4-BE49-F238E27FC236}">
                <a16:creationId xmlns:a16="http://schemas.microsoft.com/office/drawing/2014/main" id="{3D0AB581-F342-4862-8082-4067EC1B35F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2AD9C0A-59C2-42CA-AB35-B0CDE2FB1C3E}"/>
              </a:ext>
            </a:extLst>
          </p:cNvPr>
          <p:cNvSpPr>
            <a:spLocks noGrp="1"/>
          </p:cNvSpPr>
          <p:nvPr>
            <p:ph type="sldNum" sz="quarter" idx="12"/>
          </p:nvPr>
        </p:nvSpPr>
        <p:spPr/>
        <p:txBody>
          <a:bodyPr/>
          <a:lstStyle/>
          <a:p>
            <a:fld id="{671753D9-6C4A-46A6-982A-718270B3EEDA}" type="slidenum">
              <a:rPr lang="en-GB" smtClean="0"/>
              <a:t>‹#›</a:t>
            </a:fld>
            <a:endParaRPr lang="en-GB"/>
          </a:p>
        </p:txBody>
      </p:sp>
    </p:spTree>
    <p:extLst>
      <p:ext uri="{BB962C8B-B14F-4D97-AF65-F5344CB8AC3E}">
        <p14:creationId xmlns:p14="http://schemas.microsoft.com/office/powerpoint/2010/main" val="1910050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0A535A-688B-40FE-9C2A-B0D83F5F0503}"/>
              </a:ext>
            </a:extLst>
          </p:cNvPr>
          <p:cNvSpPr>
            <a:spLocks noGrp="1"/>
          </p:cNvSpPr>
          <p:nvPr>
            <p:ph type="dt" sz="half" idx="10"/>
          </p:nvPr>
        </p:nvSpPr>
        <p:spPr/>
        <p:txBody>
          <a:bodyPr/>
          <a:lstStyle/>
          <a:p>
            <a:fld id="{B36064F1-A459-48E2-8E4F-41B217CF0C73}" type="datetimeFigureOut">
              <a:rPr lang="en-GB" smtClean="0"/>
              <a:t>15/07/2020</a:t>
            </a:fld>
            <a:endParaRPr lang="en-GB"/>
          </a:p>
        </p:txBody>
      </p:sp>
      <p:sp>
        <p:nvSpPr>
          <p:cNvPr id="3" name="Footer Placeholder 2">
            <a:extLst>
              <a:ext uri="{FF2B5EF4-FFF2-40B4-BE49-F238E27FC236}">
                <a16:creationId xmlns:a16="http://schemas.microsoft.com/office/drawing/2014/main" id="{E32E460B-984D-46A4-AA43-B19CC0D677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52C084B-7E45-46CD-BCC2-AB681D52AE1B}"/>
              </a:ext>
            </a:extLst>
          </p:cNvPr>
          <p:cNvSpPr>
            <a:spLocks noGrp="1"/>
          </p:cNvSpPr>
          <p:nvPr>
            <p:ph type="sldNum" sz="quarter" idx="12"/>
          </p:nvPr>
        </p:nvSpPr>
        <p:spPr/>
        <p:txBody>
          <a:bodyPr/>
          <a:lstStyle/>
          <a:p>
            <a:fld id="{671753D9-6C4A-46A6-982A-718270B3EEDA}" type="slidenum">
              <a:rPr lang="en-GB" smtClean="0"/>
              <a:t>‹#›</a:t>
            </a:fld>
            <a:endParaRPr lang="en-GB"/>
          </a:p>
        </p:txBody>
      </p:sp>
    </p:spTree>
    <p:extLst>
      <p:ext uri="{BB962C8B-B14F-4D97-AF65-F5344CB8AC3E}">
        <p14:creationId xmlns:p14="http://schemas.microsoft.com/office/powerpoint/2010/main" val="4160890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AB91D-0BE2-448A-9F27-E68EB35687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A1EC004-9F7D-402B-80F1-E38B83B384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9626576-94EA-4BB2-97EF-421EAB94C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B4D0A8-093A-4685-B9BA-CA0FC9182CCF}"/>
              </a:ext>
            </a:extLst>
          </p:cNvPr>
          <p:cNvSpPr>
            <a:spLocks noGrp="1"/>
          </p:cNvSpPr>
          <p:nvPr>
            <p:ph type="dt" sz="half" idx="10"/>
          </p:nvPr>
        </p:nvSpPr>
        <p:spPr/>
        <p:txBody>
          <a:bodyPr/>
          <a:lstStyle/>
          <a:p>
            <a:fld id="{B36064F1-A459-48E2-8E4F-41B217CF0C73}" type="datetimeFigureOut">
              <a:rPr lang="en-GB" smtClean="0"/>
              <a:t>15/07/2020</a:t>
            </a:fld>
            <a:endParaRPr lang="en-GB"/>
          </a:p>
        </p:txBody>
      </p:sp>
      <p:sp>
        <p:nvSpPr>
          <p:cNvPr id="6" name="Footer Placeholder 5">
            <a:extLst>
              <a:ext uri="{FF2B5EF4-FFF2-40B4-BE49-F238E27FC236}">
                <a16:creationId xmlns:a16="http://schemas.microsoft.com/office/drawing/2014/main" id="{B9618031-37DA-42E7-A226-CB0C51FFF9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385C34-761C-4F1F-B2E4-D9C9F58CB114}"/>
              </a:ext>
            </a:extLst>
          </p:cNvPr>
          <p:cNvSpPr>
            <a:spLocks noGrp="1"/>
          </p:cNvSpPr>
          <p:nvPr>
            <p:ph type="sldNum" sz="quarter" idx="12"/>
          </p:nvPr>
        </p:nvSpPr>
        <p:spPr/>
        <p:txBody>
          <a:bodyPr/>
          <a:lstStyle/>
          <a:p>
            <a:fld id="{671753D9-6C4A-46A6-982A-718270B3EEDA}" type="slidenum">
              <a:rPr lang="en-GB" smtClean="0"/>
              <a:t>‹#›</a:t>
            </a:fld>
            <a:endParaRPr lang="en-GB"/>
          </a:p>
        </p:txBody>
      </p:sp>
    </p:spTree>
    <p:extLst>
      <p:ext uri="{BB962C8B-B14F-4D97-AF65-F5344CB8AC3E}">
        <p14:creationId xmlns:p14="http://schemas.microsoft.com/office/powerpoint/2010/main" val="3921842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969A-6152-47CD-88F2-55BD383CD4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61691D3-1283-4F1E-B9E3-37C68901A4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5E953A2-8F86-4387-9E25-162AD34E53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FFF955-F35F-477F-8856-3A609017DF0C}"/>
              </a:ext>
            </a:extLst>
          </p:cNvPr>
          <p:cNvSpPr>
            <a:spLocks noGrp="1"/>
          </p:cNvSpPr>
          <p:nvPr>
            <p:ph type="dt" sz="half" idx="10"/>
          </p:nvPr>
        </p:nvSpPr>
        <p:spPr/>
        <p:txBody>
          <a:bodyPr/>
          <a:lstStyle/>
          <a:p>
            <a:fld id="{B36064F1-A459-48E2-8E4F-41B217CF0C73}" type="datetimeFigureOut">
              <a:rPr lang="en-GB" smtClean="0"/>
              <a:t>15/07/2020</a:t>
            </a:fld>
            <a:endParaRPr lang="en-GB"/>
          </a:p>
        </p:txBody>
      </p:sp>
      <p:sp>
        <p:nvSpPr>
          <p:cNvPr id="6" name="Footer Placeholder 5">
            <a:extLst>
              <a:ext uri="{FF2B5EF4-FFF2-40B4-BE49-F238E27FC236}">
                <a16:creationId xmlns:a16="http://schemas.microsoft.com/office/drawing/2014/main" id="{EC47118C-A9C8-4443-830D-CF4A502977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B28A2D-331E-465D-B088-A029A831A37E}"/>
              </a:ext>
            </a:extLst>
          </p:cNvPr>
          <p:cNvSpPr>
            <a:spLocks noGrp="1"/>
          </p:cNvSpPr>
          <p:nvPr>
            <p:ph type="sldNum" sz="quarter" idx="12"/>
          </p:nvPr>
        </p:nvSpPr>
        <p:spPr/>
        <p:txBody>
          <a:bodyPr/>
          <a:lstStyle/>
          <a:p>
            <a:fld id="{671753D9-6C4A-46A6-982A-718270B3EEDA}" type="slidenum">
              <a:rPr lang="en-GB" smtClean="0"/>
              <a:t>‹#›</a:t>
            </a:fld>
            <a:endParaRPr lang="en-GB"/>
          </a:p>
        </p:txBody>
      </p:sp>
    </p:spTree>
    <p:extLst>
      <p:ext uri="{BB962C8B-B14F-4D97-AF65-F5344CB8AC3E}">
        <p14:creationId xmlns:p14="http://schemas.microsoft.com/office/powerpoint/2010/main" val="473246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74CB2-3E30-411B-8BB7-96E418619A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1D9E2F-52BC-4453-A125-A60456D75D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A43684-F3DB-401D-ACB6-BAA8409D81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064F1-A459-48E2-8E4F-41B217CF0C73}" type="datetimeFigureOut">
              <a:rPr lang="en-GB" smtClean="0"/>
              <a:t>15/07/2020</a:t>
            </a:fld>
            <a:endParaRPr lang="en-GB"/>
          </a:p>
        </p:txBody>
      </p:sp>
      <p:sp>
        <p:nvSpPr>
          <p:cNvPr id="5" name="Footer Placeholder 4">
            <a:extLst>
              <a:ext uri="{FF2B5EF4-FFF2-40B4-BE49-F238E27FC236}">
                <a16:creationId xmlns:a16="http://schemas.microsoft.com/office/drawing/2014/main" id="{35F88FCE-5904-4F9F-A977-2711C78290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371B225-0401-46A6-831E-A463AB9FBD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753D9-6C4A-46A6-982A-718270B3EEDA}" type="slidenum">
              <a:rPr lang="en-GB" smtClean="0"/>
              <a:t>‹#›</a:t>
            </a:fld>
            <a:endParaRPr lang="en-GB"/>
          </a:p>
        </p:txBody>
      </p:sp>
    </p:spTree>
    <p:extLst>
      <p:ext uri="{BB962C8B-B14F-4D97-AF65-F5344CB8AC3E}">
        <p14:creationId xmlns:p14="http://schemas.microsoft.com/office/powerpoint/2010/main" val="285221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arkfield Community (@ParkfieldSchool) | Twitter">
            <a:extLst>
              <a:ext uri="{FF2B5EF4-FFF2-40B4-BE49-F238E27FC236}">
                <a16:creationId xmlns:a16="http://schemas.microsoft.com/office/drawing/2014/main" id="{7DC00BD8-F568-4BAB-8241-E16FC7A96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4549" y="144325"/>
            <a:ext cx="4662901" cy="4662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A99544A-DC86-4750-A10F-6B8976C87586}"/>
              </a:ext>
            </a:extLst>
          </p:cNvPr>
          <p:cNvSpPr/>
          <p:nvPr/>
        </p:nvSpPr>
        <p:spPr>
          <a:xfrm>
            <a:off x="1516068" y="4807226"/>
            <a:ext cx="9159880" cy="1754326"/>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latin typeface="Comic Sans MS" panose="030F0702030302020204" pitchFamily="66" charset="0"/>
              </a:rPr>
              <a:t>Welcome to </a:t>
            </a:r>
          </a:p>
          <a:p>
            <a:pPr algn="ctr"/>
            <a:r>
              <a:rPr lang="en-US" sz="5400" b="0" cap="none" spc="0">
                <a:ln w="0"/>
                <a:solidFill>
                  <a:schemeClr val="tx1"/>
                </a:solidFill>
                <a:effectLst>
                  <a:outerShdw blurRad="38100" dist="19050" dir="2700000" algn="tl" rotWithShape="0">
                    <a:schemeClr val="dk1">
                      <a:alpha val="40000"/>
                    </a:schemeClr>
                  </a:outerShdw>
                </a:effectLst>
                <a:latin typeface="Comic Sans MS" panose="030F0702030302020204" pitchFamily="66" charset="0"/>
              </a:rPr>
              <a:t>Parkfield Community School</a:t>
            </a:r>
          </a:p>
        </p:txBody>
      </p:sp>
    </p:spTree>
    <p:extLst>
      <p:ext uri="{BB962C8B-B14F-4D97-AF65-F5344CB8AC3E}">
        <p14:creationId xmlns:p14="http://schemas.microsoft.com/office/powerpoint/2010/main" val="2269920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7B00AD-A33C-4A7D-98DD-2E9ECEEED69C}"/>
              </a:ext>
            </a:extLst>
          </p:cNvPr>
          <p:cNvSpPr txBox="1"/>
          <p:nvPr/>
        </p:nvSpPr>
        <p:spPr>
          <a:xfrm>
            <a:off x="1114312" y="598295"/>
            <a:ext cx="9760000" cy="1754326"/>
          </a:xfrm>
          <a:prstGeom prst="rect">
            <a:avLst/>
          </a:prstGeom>
          <a:noFill/>
        </p:spPr>
        <p:txBody>
          <a:bodyPr wrap="square" anchor="t">
            <a:spAutoFit/>
          </a:bodyPr>
          <a:lstStyle/>
          <a:p>
            <a:endParaRPr lang="en-GB" u="sng" dirty="0">
              <a:latin typeface="Comic Sans MS" panose="030F0702030302020204" pitchFamily="66" charset="0"/>
            </a:endParaRPr>
          </a:p>
          <a:p>
            <a:r>
              <a:rPr lang="en-GB" u="sng" dirty="0">
                <a:latin typeface="Comic Sans MS"/>
              </a:rPr>
              <a:t>Water and Fruit </a:t>
            </a:r>
            <a:endParaRPr lang="en-GB" u="sng" dirty="0">
              <a:latin typeface="Comic Sans MS" panose="030F0702030302020204" pitchFamily="66" charset="0"/>
            </a:endParaRPr>
          </a:p>
          <a:p>
            <a:r>
              <a:rPr lang="en-GB" dirty="0">
                <a:latin typeface="Comic Sans MS"/>
              </a:rPr>
              <a:t>The children have access to a piece of fresh fruit and water throughout their session so there is no need to provide them with snacks.</a:t>
            </a:r>
          </a:p>
          <a:p>
            <a:endParaRPr lang="en-GB" dirty="0">
              <a:latin typeface="Comic Sans MS" panose="030F0702030302020204" pitchFamily="66" charset="0"/>
            </a:endParaRPr>
          </a:p>
          <a:p>
            <a:endParaRPr lang="en-GB" dirty="0">
              <a:latin typeface="Comic Sans MS" panose="030F0702030302020204" pitchFamily="66" charset="0"/>
            </a:endParaRPr>
          </a:p>
        </p:txBody>
      </p:sp>
      <p:pic>
        <p:nvPicPr>
          <p:cNvPr id="8198" name="Picture 6" descr="fruit clipart - Clip Art Library">
            <a:extLst>
              <a:ext uri="{FF2B5EF4-FFF2-40B4-BE49-F238E27FC236}">
                <a16:creationId xmlns:a16="http://schemas.microsoft.com/office/drawing/2014/main" id="{B915CAC1-B0B3-42A3-9FEA-CDF1DED53E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4090" y="1770644"/>
            <a:ext cx="1352871" cy="11751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976741F-D53C-4BAC-BDAD-7528B0855219}"/>
              </a:ext>
            </a:extLst>
          </p:cNvPr>
          <p:cNvSpPr txBox="1"/>
          <p:nvPr/>
        </p:nvSpPr>
        <p:spPr>
          <a:xfrm>
            <a:off x="1243445" y="3200400"/>
            <a:ext cx="944533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u="sng" dirty="0">
                <a:latin typeface="Comic Sans MS"/>
              </a:rPr>
              <a:t>Milk</a:t>
            </a:r>
          </a:p>
          <a:p>
            <a:r>
              <a:rPr lang="en-GB" dirty="0">
                <a:latin typeface="Comic Sans MS"/>
                <a:cs typeface="Calibri"/>
              </a:rPr>
              <a:t>At the end of their Nursery session, each child will receive a free carton of milk to take home.</a:t>
            </a:r>
          </a:p>
        </p:txBody>
      </p:sp>
      <p:pic>
        <p:nvPicPr>
          <p:cNvPr id="4" name="Picture 4" descr="A picture containing drawing&#10;&#10;Description generated with very high confidence">
            <a:extLst>
              <a:ext uri="{FF2B5EF4-FFF2-40B4-BE49-F238E27FC236}">
                <a16:creationId xmlns:a16="http://schemas.microsoft.com/office/drawing/2014/main" id="{19FF09BB-E38D-420C-8B80-F200C1AFAE65}"/>
              </a:ext>
            </a:extLst>
          </p:cNvPr>
          <p:cNvPicPr>
            <a:picLocks noChangeAspect="1"/>
          </p:cNvPicPr>
          <p:nvPr/>
        </p:nvPicPr>
        <p:blipFill>
          <a:blip r:embed="rId3"/>
          <a:stretch>
            <a:fillRect/>
          </a:stretch>
        </p:blipFill>
        <p:spPr>
          <a:xfrm>
            <a:off x="3979285" y="4052022"/>
            <a:ext cx="2276475" cy="2009775"/>
          </a:xfrm>
          <a:prstGeom prst="rect">
            <a:avLst/>
          </a:prstGeom>
        </p:spPr>
      </p:pic>
    </p:spTree>
    <p:extLst>
      <p:ext uri="{BB962C8B-B14F-4D97-AF65-F5344CB8AC3E}">
        <p14:creationId xmlns:p14="http://schemas.microsoft.com/office/powerpoint/2010/main" val="2047176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777ED9-640B-4EF2-8C66-9B113F9BD509}"/>
              </a:ext>
            </a:extLst>
          </p:cNvPr>
          <p:cNvSpPr txBox="1"/>
          <p:nvPr/>
        </p:nvSpPr>
        <p:spPr>
          <a:xfrm>
            <a:off x="1116420" y="494009"/>
            <a:ext cx="10452727" cy="6063198"/>
          </a:xfrm>
          <a:prstGeom prst="rect">
            <a:avLst/>
          </a:prstGeom>
          <a:noFill/>
        </p:spPr>
        <p:txBody>
          <a:bodyPr wrap="square" anchor="t">
            <a:spAutoFit/>
          </a:bodyPr>
          <a:lstStyle/>
          <a:p>
            <a:pPr algn="ctr"/>
            <a:r>
              <a:rPr lang="en-GB" b="1" u="sng" dirty="0">
                <a:latin typeface="Comic Sans MS"/>
              </a:rPr>
              <a:t>General Information </a:t>
            </a:r>
            <a:endParaRPr lang="en-GB" b="1" u="sng">
              <a:latin typeface="Comic Sans MS" panose="030F0702030302020204" pitchFamily="66" charset="0"/>
            </a:endParaRPr>
          </a:p>
          <a:p>
            <a:endParaRPr lang="en-GB" dirty="0">
              <a:latin typeface="Comic Sans MS" panose="030F0702030302020204" pitchFamily="66" charset="0"/>
            </a:endParaRPr>
          </a:p>
          <a:p>
            <a:r>
              <a:rPr lang="en-GB" sz="1400" b="1" u="sng" dirty="0">
                <a:latin typeface="Comic Sans MS"/>
              </a:rPr>
              <a:t>Attendance</a:t>
            </a:r>
          </a:p>
          <a:p>
            <a:r>
              <a:rPr lang="en-GB" sz="1400" dirty="0">
                <a:latin typeface="Comic Sans MS"/>
              </a:rPr>
              <a:t>Please arrive on time for school at 8.30am/11.45am so your child does not miss the start of lessons. If your child is late please take them to the front office so they can be registered for the session. Lateness is recorded and can have an impact on your child’s learning. If your child is not attending Nursery for medical reasons, please telephone the school office on 0121-464-1131 no later than 8.30am and inform us of the reason for their absence each day.  </a:t>
            </a:r>
            <a:endParaRPr lang="en-GB" sz="1400" dirty="0">
              <a:latin typeface="Comic Sans MS" panose="030F0702030302020204" pitchFamily="66" charset="0"/>
            </a:endParaRPr>
          </a:p>
          <a:p>
            <a:endParaRPr lang="en-GB" sz="1400">
              <a:latin typeface="Comic Sans MS" panose="030F0702030302020204" pitchFamily="66" charset="0"/>
            </a:endParaRPr>
          </a:p>
          <a:p>
            <a:r>
              <a:rPr lang="en-GB" sz="1400" b="1" u="sng" dirty="0">
                <a:latin typeface="Comic Sans MS"/>
              </a:rPr>
              <a:t>Illness</a:t>
            </a:r>
            <a:r>
              <a:rPr lang="en-GB" sz="1400" dirty="0">
                <a:latin typeface="Comic Sans MS"/>
              </a:rPr>
              <a:t> </a:t>
            </a:r>
            <a:endParaRPr lang="en-GB" sz="1400" dirty="0">
              <a:latin typeface="Comic Sans MS" panose="030F0702030302020204" pitchFamily="66" charset="0"/>
            </a:endParaRPr>
          </a:p>
          <a:p>
            <a:r>
              <a:rPr lang="en-GB" sz="1400" dirty="0">
                <a:latin typeface="Comic Sans MS"/>
              </a:rPr>
              <a:t>If your child is ill during the Nursery session, then they will need to be collected as soon as possible. Please make sure the office have all the telephone numbers necessary to contact you at either work or home.  Please keep your child off school if they are unwell.  In the case of sickness,  your child should remain at home for at least 24 hours after the last episode of vomiting.  In the case of diarrhoea, children should not come to school until 48 after the last occurrence. </a:t>
            </a:r>
            <a:endParaRPr lang="en-GB" sz="1400" dirty="0">
              <a:latin typeface="Comic Sans MS" panose="030F0702030302020204" pitchFamily="66" charset="0"/>
            </a:endParaRPr>
          </a:p>
          <a:p>
            <a:endParaRPr lang="en-GB" sz="1400" b="1" u="sng">
              <a:latin typeface="Comic Sans MS" panose="030F0702030302020204" pitchFamily="66" charset="0"/>
            </a:endParaRPr>
          </a:p>
          <a:p>
            <a:r>
              <a:rPr lang="en-GB" sz="1400" b="1" u="sng" dirty="0">
                <a:latin typeface="Comic Sans MS"/>
              </a:rPr>
              <a:t>Medical appointments </a:t>
            </a:r>
            <a:endParaRPr lang="en-GB" sz="1400" b="1" u="sng" dirty="0">
              <a:latin typeface="Comic Sans MS" panose="030F0702030302020204" pitchFamily="66" charset="0"/>
            </a:endParaRPr>
          </a:p>
          <a:p>
            <a:r>
              <a:rPr lang="en-GB" sz="1400" dirty="0">
                <a:latin typeface="Comic Sans MS"/>
              </a:rPr>
              <a:t>It is helpful to know in advance about any medical appointments. Please request an appointment card when making your child’s appointment which can be shown to the staff in the office. Appointment letters can also be shown.</a:t>
            </a:r>
          </a:p>
          <a:p>
            <a:endParaRPr lang="en-GB" sz="1400">
              <a:latin typeface="Comic Sans MS" panose="030F0702030302020204" pitchFamily="66" charset="0"/>
            </a:endParaRPr>
          </a:p>
          <a:p>
            <a:r>
              <a:rPr lang="en-GB" sz="1400" b="1" u="sng" dirty="0">
                <a:latin typeface="Comic Sans MS"/>
              </a:rPr>
              <a:t>Medicines</a:t>
            </a:r>
            <a:r>
              <a:rPr lang="en-GB" sz="1400" dirty="0">
                <a:latin typeface="Comic Sans MS"/>
              </a:rPr>
              <a:t> </a:t>
            </a:r>
            <a:endParaRPr lang="en-GB" sz="1400" dirty="0">
              <a:latin typeface="Comic Sans MS" panose="030F0702030302020204" pitchFamily="66" charset="0"/>
            </a:endParaRPr>
          </a:p>
          <a:p>
            <a:r>
              <a:rPr lang="en-GB" sz="1400" dirty="0">
                <a:latin typeface="Comic Sans MS"/>
              </a:rPr>
              <a:t>Unfortunately staff are unable to administer medicines in school.  If you need to give medicine during the session, parents are asked to come to the school office, and they will ring the classroom for your child so you can give the medicine. Staff will administer inhalers and epi-pens if required.</a:t>
            </a:r>
          </a:p>
          <a:p>
            <a:endParaRPr lang="en-GB" sz="1400">
              <a:latin typeface="Comic Sans MS" panose="030F0702030302020204" pitchFamily="66" charset="0"/>
            </a:endParaRPr>
          </a:p>
          <a:p>
            <a:r>
              <a:rPr lang="en-GB" sz="1400" b="1" u="sng" dirty="0">
                <a:latin typeface="Comic Sans MS"/>
              </a:rPr>
              <a:t>Asthma </a:t>
            </a:r>
            <a:endParaRPr lang="en-GB" sz="1400" b="1" u="sng" dirty="0">
              <a:latin typeface="Comic Sans MS" panose="030F0702030302020204" pitchFamily="66" charset="0"/>
            </a:endParaRPr>
          </a:p>
          <a:p>
            <a:r>
              <a:rPr lang="en-GB" sz="1400" dirty="0">
                <a:latin typeface="Comic Sans MS"/>
              </a:rPr>
              <a:t>For children with asthma, please provide the school with a clearly labelled inhaler stating your child’s name and dosage. If a spacer is required, it is the parents’ responsibility to provide this. </a:t>
            </a:r>
            <a:endParaRPr lang="en-GB"/>
          </a:p>
          <a:p>
            <a:endParaRPr lang="en-GB"/>
          </a:p>
        </p:txBody>
      </p:sp>
    </p:spTree>
    <p:extLst>
      <p:ext uri="{BB962C8B-B14F-4D97-AF65-F5344CB8AC3E}">
        <p14:creationId xmlns:p14="http://schemas.microsoft.com/office/powerpoint/2010/main" val="179415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2A8853-1242-4073-BFD1-5E9B2DAB2C1D}"/>
              </a:ext>
            </a:extLst>
          </p:cNvPr>
          <p:cNvSpPr txBox="1"/>
          <p:nvPr/>
        </p:nvSpPr>
        <p:spPr>
          <a:xfrm>
            <a:off x="1166417" y="1236132"/>
            <a:ext cx="10331652" cy="4247317"/>
          </a:xfrm>
          <a:prstGeom prst="rect">
            <a:avLst/>
          </a:prstGeom>
          <a:noFill/>
        </p:spPr>
        <p:txBody>
          <a:bodyPr wrap="square" anchor="t">
            <a:spAutoFit/>
          </a:bodyPr>
          <a:lstStyle/>
          <a:p>
            <a:r>
              <a:rPr lang="en-GB" sz="1600" b="1" u="sng" dirty="0">
                <a:latin typeface="Comic Sans MS"/>
              </a:rPr>
              <a:t>Parent Consent Forms </a:t>
            </a:r>
            <a:endParaRPr lang="en-GB" sz="1600" b="1" u="sng">
              <a:latin typeface="Comic Sans MS" panose="030F0702030302020204" pitchFamily="66" charset="0"/>
            </a:endParaRPr>
          </a:p>
          <a:p>
            <a:endParaRPr lang="en-GB" sz="1600" dirty="0">
              <a:latin typeface="Comic Sans MS" panose="030F0702030302020204" pitchFamily="66" charset="0"/>
            </a:endParaRPr>
          </a:p>
          <a:p>
            <a:r>
              <a:rPr lang="en-GB" sz="1600" dirty="0">
                <a:latin typeface="Comic Sans MS"/>
              </a:rPr>
              <a:t>We will ask you to complete a form at the start of the year giving us consent for local trips, visitors, photographs and videos.</a:t>
            </a:r>
          </a:p>
          <a:p>
            <a:r>
              <a:rPr lang="en-GB" sz="1600" dirty="0">
                <a:latin typeface="Comic Sans MS"/>
              </a:rPr>
              <a:t>If you do not wish your child’s photograph to be used for the school website or other forms of media, please let the school know.  Please note any photographs and videos are only used within school, on the school website and Twitter.</a:t>
            </a:r>
          </a:p>
          <a:p>
            <a:endParaRPr lang="en-GB" sz="1600" dirty="0">
              <a:latin typeface="Comic Sans MS" panose="030F0702030302020204" pitchFamily="66" charset="0"/>
            </a:endParaRPr>
          </a:p>
          <a:p>
            <a:endParaRPr lang="en-GB" sz="1600" dirty="0">
              <a:latin typeface="Comic Sans MS" panose="030F0702030302020204" pitchFamily="66" charset="0"/>
            </a:endParaRPr>
          </a:p>
          <a:p>
            <a:r>
              <a:rPr lang="en-GB" sz="1600" b="1" u="sng" dirty="0">
                <a:latin typeface="Comic Sans MS"/>
              </a:rPr>
              <a:t>Visits </a:t>
            </a:r>
            <a:endParaRPr lang="en-GB" sz="1600" b="1" u="sng" dirty="0">
              <a:latin typeface="Comic Sans MS" panose="030F0702030302020204" pitchFamily="66" charset="0"/>
            </a:endParaRPr>
          </a:p>
          <a:p>
            <a:r>
              <a:rPr lang="en-GB" sz="1600" dirty="0">
                <a:latin typeface="Comic Sans MS"/>
              </a:rPr>
              <a:t>Visits and visitors are subsidised by the school, but parents are asked to contribute towards the overall cost.  We ask each of our Nursery parents to contribute £10.00 via ParentPay.  If you do not already have a ParentPay account, then you will be issued with a login and password in September.</a:t>
            </a:r>
          </a:p>
          <a:p>
            <a:r>
              <a:rPr lang="en-GB" sz="1600">
                <a:latin typeface="Comic Sans MS"/>
              </a:rPr>
              <a:t>During the school year your child will have the opportunity to work with a professional artist, visit a farm, </a:t>
            </a:r>
            <a:r>
              <a:rPr lang="en-GB" sz="1600" dirty="0">
                <a:latin typeface="Comic Sans MS"/>
              </a:rPr>
              <a:t>have a visit from the Animal Man, take part in a session with a professional storyteller and work with representatives from the RSPB.</a:t>
            </a:r>
          </a:p>
          <a:p>
            <a:endParaRPr lang="en-GB" sz="1400" dirty="0">
              <a:cs typeface="Calibri"/>
            </a:endParaRPr>
          </a:p>
        </p:txBody>
      </p:sp>
      <p:pic>
        <p:nvPicPr>
          <p:cNvPr id="9218" name="Picture 2" descr="Clip Art Field Trip - ClipArt Best | Dj inkers, Clip art ...">
            <a:extLst>
              <a:ext uri="{FF2B5EF4-FFF2-40B4-BE49-F238E27FC236}">
                <a16:creationId xmlns:a16="http://schemas.microsoft.com/office/drawing/2014/main" id="{846F8840-E0AF-470E-ABCB-FFF17A9F75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5812" y="5198165"/>
            <a:ext cx="3000375"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218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7E4F4A-101E-4AE3-B871-AE6BF7AA6EB9}"/>
              </a:ext>
            </a:extLst>
          </p:cNvPr>
          <p:cNvSpPr txBox="1"/>
          <p:nvPr/>
        </p:nvSpPr>
        <p:spPr>
          <a:xfrm>
            <a:off x="1295249" y="339159"/>
            <a:ext cx="9707519" cy="4247317"/>
          </a:xfrm>
          <a:prstGeom prst="rect">
            <a:avLst/>
          </a:prstGeom>
          <a:noFill/>
        </p:spPr>
        <p:txBody>
          <a:bodyPr wrap="square" anchor="t">
            <a:spAutoFit/>
          </a:bodyPr>
          <a:lstStyle/>
          <a:p>
            <a:r>
              <a:rPr lang="en-GB" u="sng" dirty="0">
                <a:latin typeface="Comic Sans MS"/>
              </a:rPr>
              <a:t>Learning in the Foundation Stage </a:t>
            </a:r>
            <a:endParaRPr lang="en-GB" u="sng">
              <a:latin typeface="Comic Sans MS" panose="030F0702030302020204" pitchFamily="66" charset="0"/>
            </a:endParaRPr>
          </a:p>
          <a:p>
            <a:r>
              <a:rPr lang="en-GB" dirty="0">
                <a:latin typeface="Comic Sans MS"/>
              </a:rPr>
              <a:t>Nursery is where the excitement begins!  Foundation stage children learn together in an environment which is developed around the children’s interests. We pride ourselves on being an exciting and engaging place to be - encouraging our children to be independent learners through a range of practical activities. We follow a thematic curriculum which allows us to be creative with our lessons and let the children lead their own learning. </a:t>
            </a:r>
            <a:endParaRPr lang="en-GB" dirty="0">
              <a:latin typeface="Comic Sans MS" panose="030F0702030302020204" pitchFamily="66" charset="0"/>
            </a:endParaRPr>
          </a:p>
          <a:p>
            <a:r>
              <a:rPr lang="en-GB" dirty="0"/>
              <a:t>                          </a:t>
            </a:r>
            <a:endParaRPr lang="en-GB" dirty="0">
              <a:cs typeface="Calibri"/>
            </a:endParaRPr>
          </a:p>
          <a:p>
            <a:endParaRPr lang="en-GB" dirty="0">
              <a:cs typeface="Calibri"/>
            </a:endParaRPr>
          </a:p>
          <a:p>
            <a:r>
              <a:rPr lang="en-GB" dirty="0">
                <a:latin typeface="Comic Sans MS"/>
              </a:rPr>
              <a:t>As our Nursery children enter the classroom they learn primarily through a variety of play and real-life experiences. Our teaching is delivered through carefully planned activities and whole class sessions. The children access their environment freely and staff  provide scaffolds and extend their learning. Their development is tracked through detailed, daily observations and child-initiated interaction. This information is then transferred into your child's personal learning journey on Tapestry.  We use these to record individual interests, progress and plan the next steps of your child's learning. </a:t>
            </a:r>
            <a:endParaRPr lang="en-GB" dirty="0">
              <a:latin typeface="Comic Sans MS" panose="030F0702030302020204" pitchFamily="66" charset="0"/>
            </a:endParaRPr>
          </a:p>
        </p:txBody>
      </p:sp>
      <p:pic>
        <p:nvPicPr>
          <p:cNvPr id="10242" name="Picture 2" descr="Library of learning through play vector freeuse stock png files ...">
            <a:extLst>
              <a:ext uri="{FF2B5EF4-FFF2-40B4-BE49-F238E27FC236}">
                <a16:creationId xmlns:a16="http://schemas.microsoft.com/office/drawing/2014/main" id="{B2F3387B-A90E-44C4-88EA-5EC0D8F1BA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2025" y="4586476"/>
            <a:ext cx="2647950"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874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5EE08E-D390-4E38-9691-4A61EBC0F26C}"/>
              </a:ext>
            </a:extLst>
          </p:cNvPr>
          <p:cNvSpPr txBox="1"/>
          <p:nvPr/>
        </p:nvSpPr>
        <p:spPr>
          <a:xfrm>
            <a:off x="1101134" y="612844"/>
            <a:ext cx="10046127" cy="5909310"/>
          </a:xfrm>
          <a:prstGeom prst="rect">
            <a:avLst/>
          </a:prstGeom>
          <a:noFill/>
        </p:spPr>
        <p:txBody>
          <a:bodyPr wrap="square">
            <a:spAutoFit/>
          </a:bodyPr>
          <a:lstStyle/>
          <a:p>
            <a:pPr algn="ctr"/>
            <a:r>
              <a:rPr lang="en-GB" u="sng">
                <a:latin typeface="Comic Sans MS" panose="030F0702030302020204" pitchFamily="66" charset="0"/>
              </a:rPr>
              <a:t>The EYFS Curriculum </a:t>
            </a:r>
          </a:p>
          <a:p>
            <a:pPr algn="ctr"/>
            <a:endParaRPr lang="en-GB" u="sng">
              <a:latin typeface="Comic Sans MS" panose="030F0702030302020204" pitchFamily="66" charset="0"/>
            </a:endParaRPr>
          </a:p>
          <a:p>
            <a:r>
              <a:rPr lang="en-GB">
                <a:latin typeface="Comic Sans MS" panose="030F0702030302020204" pitchFamily="66" charset="0"/>
              </a:rPr>
              <a:t>In reception our Foundation Stage children follow the Early Years Foundation Stage Framework  (EYFS).  This curriculum is based upon four themes and principles. </a:t>
            </a:r>
          </a:p>
          <a:p>
            <a:r>
              <a:rPr lang="en-GB">
                <a:latin typeface="Comic Sans MS" panose="030F0702030302020204" pitchFamily="66" charset="0"/>
              </a:rPr>
              <a:t> </a:t>
            </a:r>
          </a:p>
          <a:p>
            <a:r>
              <a:rPr lang="en-GB" b="1" u="sng">
                <a:latin typeface="Comic Sans MS" panose="030F0702030302020204" pitchFamily="66" charset="0"/>
              </a:rPr>
              <a:t>The Unique Child </a:t>
            </a:r>
            <a:r>
              <a:rPr lang="en-GB">
                <a:latin typeface="Comic Sans MS" panose="030F0702030302020204" pitchFamily="66" charset="0"/>
              </a:rPr>
              <a:t>- We understand that every child is an individual child who is capable in their own right. The holistic child has a variety of needs that need meeting over their time in the Foundation Stage. </a:t>
            </a:r>
          </a:p>
          <a:p>
            <a:r>
              <a:rPr lang="en-GB">
                <a:latin typeface="Comic Sans MS" panose="030F0702030302020204" pitchFamily="66" charset="0"/>
              </a:rPr>
              <a:t> </a:t>
            </a:r>
          </a:p>
          <a:p>
            <a:r>
              <a:rPr lang="en-GB" b="1" u="sng">
                <a:latin typeface="Comic Sans MS" panose="030F0702030302020204" pitchFamily="66" charset="0"/>
              </a:rPr>
              <a:t>Positive Relationships </a:t>
            </a:r>
            <a:r>
              <a:rPr lang="en-GB">
                <a:latin typeface="Comic Sans MS" panose="030F0702030302020204" pitchFamily="66" charset="0"/>
              </a:rPr>
              <a:t>- Social interaction is key to children’s development. Children become strong, independent  learners;  as  well  as  scaffolding  their  learning  through  positive  social      interaction. </a:t>
            </a:r>
          </a:p>
          <a:p>
            <a:r>
              <a:rPr lang="en-GB">
                <a:latin typeface="Comic Sans MS" panose="030F0702030302020204" pitchFamily="66" charset="0"/>
              </a:rPr>
              <a:t> </a:t>
            </a:r>
          </a:p>
          <a:p>
            <a:r>
              <a:rPr lang="en-GB" b="1" u="sng">
                <a:latin typeface="Comic Sans MS" panose="030F0702030302020204" pitchFamily="66" charset="0"/>
              </a:rPr>
              <a:t>Enabling Environments </a:t>
            </a:r>
            <a:r>
              <a:rPr lang="en-GB">
                <a:latin typeface="Comic Sans MS" panose="030F0702030302020204" pitchFamily="66" charset="0"/>
              </a:rPr>
              <a:t>- Providing a safe, secure and stimulating base for your children is key to their development. The framework allows for experiences that respond to the child’s individual needs/ interests; as well as developing a strong partnership between practitioners, parents and carers. </a:t>
            </a:r>
          </a:p>
          <a:p>
            <a:r>
              <a:rPr lang="en-GB">
                <a:latin typeface="Comic Sans MS" panose="030F0702030302020204" pitchFamily="66" charset="0"/>
              </a:rPr>
              <a:t> </a:t>
            </a:r>
          </a:p>
          <a:p>
            <a:r>
              <a:rPr lang="en-GB" b="1" u="sng">
                <a:latin typeface="Comic Sans MS" panose="030F0702030302020204" pitchFamily="66" charset="0"/>
              </a:rPr>
              <a:t>Learning and Development </a:t>
            </a:r>
            <a:r>
              <a:rPr lang="en-GB">
                <a:latin typeface="Comic Sans MS" panose="030F0702030302020204" pitchFamily="66" charset="0"/>
              </a:rPr>
              <a:t>- Children develop and learn in different ways. The framework covers the education and care of all children in early years provision, including children with special educational needs and disabilities. </a:t>
            </a:r>
          </a:p>
        </p:txBody>
      </p:sp>
    </p:spTree>
    <p:extLst>
      <p:ext uri="{BB962C8B-B14F-4D97-AF65-F5344CB8AC3E}">
        <p14:creationId xmlns:p14="http://schemas.microsoft.com/office/powerpoint/2010/main" val="2836923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83EF8E-B3E7-44D7-BADF-38E234A04ECA}"/>
              </a:ext>
            </a:extLst>
          </p:cNvPr>
          <p:cNvSpPr txBox="1"/>
          <p:nvPr/>
        </p:nvSpPr>
        <p:spPr>
          <a:xfrm>
            <a:off x="1382367" y="477658"/>
            <a:ext cx="9696449" cy="5509200"/>
          </a:xfrm>
          <a:prstGeom prst="rect">
            <a:avLst/>
          </a:prstGeom>
          <a:noFill/>
        </p:spPr>
        <p:txBody>
          <a:bodyPr wrap="square">
            <a:spAutoFit/>
          </a:bodyPr>
          <a:lstStyle/>
          <a:p>
            <a:pPr algn="ctr"/>
            <a:r>
              <a:rPr lang="en-GB" sz="1600" b="1" u="sng">
                <a:latin typeface="Comic Sans MS" panose="030F0702030302020204" pitchFamily="66" charset="0"/>
              </a:rPr>
              <a:t>Early Learning Goals </a:t>
            </a:r>
          </a:p>
          <a:p>
            <a:r>
              <a:rPr lang="en-GB" sz="1600">
                <a:latin typeface="Comic Sans MS" panose="030F0702030302020204" pitchFamily="66" charset="0"/>
              </a:rPr>
              <a:t> </a:t>
            </a:r>
          </a:p>
          <a:p>
            <a:r>
              <a:rPr lang="en-GB" sz="1600">
                <a:latin typeface="Comic Sans MS" panose="030F0702030302020204" pitchFamily="66" charset="0"/>
              </a:rPr>
              <a:t>Within `Development Matters’ there are 3 prime areas of learning and 4 specific areas. This framework provides the basis of how we structure the setting, the activities and opportunities we provide; as well as how we assess your child’s development. For each of these areas your child will have an ‘Early Learning Goal’ to work towards. </a:t>
            </a:r>
          </a:p>
          <a:p>
            <a:r>
              <a:rPr lang="en-GB" sz="1600">
                <a:latin typeface="Comic Sans MS" panose="030F0702030302020204" pitchFamily="66" charset="0"/>
              </a:rPr>
              <a:t> </a:t>
            </a:r>
          </a:p>
          <a:p>
            <a:r>
              <a:rPr lang="en-GB" sz="1600" b="1" u="sng">
                <a:latin typeface="Comic Sans MS" panose="030F0702030302020204" pitchFamily="66" charset="0"/>
              </a:rPr>
              <a:t>Prime Areas </a:t>
            </a:r>
          </a:p>
          <a:p>
            <a:pPr marL="285750" indent="-285750">
              <a:buFont typeface="Arial" panose="020B0604020202020204" pitchFamily="34" charset="0"/>
              <a:buChar char="•"/>
            </a:pPr>
            <a:r>
              <a:rPr lang="en-GB" sz="1600">
                <a:latin typeface="Comic Sans MS" panose="030F0702030302020204" pitchFamily="66" charset="0"/>
              </a:rPr>
              <a:t>Communication and language         </a:t>
            </a:r>
          </a:p>
          <a:p>
            <a:pPr marL="285750" indent="-285750">
              <a:buFont typeface="Arial" panose="020B0604020202020204" pitchFamily="34" charset="0"/>
              <a:buChar char="•"/>
            </a:pPr>
            <a:r>
              <a:rPr lang="en-GB" sz="1600">
                <a:latin typeface="Comic Sans MS" panose="030F0702030302020204" pitchFamily="66" charset="0"/>
              </a:rPr>
              <a:t>Personal, social and emotional development </a:t>
            </a:r>
          </a:p>
          <a:p>
            <a:pPr marL="285750" indent="-285750">
              <a:buFont typeface="Arial" panose="020B0604020202020204" pitchFamily="34" charset="0"/>
              <a:buChar char="•"/>
            </a:pPr>
            <a:r>
              <a:rPr lang="en-GB" sz="1600">
                <a:latin typeface="Comic Sans MS" panose="030F0702030302020204" pitchFamily="66" charset="0"/>
              </a:rPr>
              <a:t>Physical development </a:t>
            </a:r>
          </a:p>
          <a:p>
            <a:r>
              <a:rPr lang="en-GB" sz="1600">
                <a:latin typeface="Comic Sans MS" panose="030F0702030302020204" pitchFamily="66" charset="0"/>
              </a:rPr>
              <a:t> </a:t>
            </a:r>
          </a:p>
          <a:p>
            <a:r>
              <a:rPr lang="en-GB" sz="1600" b="1" u="sng">
                <a:latin typeface="Comic Sans MS" panose="030F0702030302020204" pitchFamily="66" charset="0"/>
              </a:rPr>
              <a:t>Specific Areas </a:t>
            </a:r>
          </a:p>
          <a:p>
            <a:pPr marL="285750" indent="-285750">
              <a:buFont typeface="Arial" panose="020B0604020202020204" pitchFamily="34" charset="0"/>
              <a:buChar char="•"/>
            </a:pPr>
            <a:r>
              <a:rPr lang="en-GB" sz="1600">
                <a:latin typeface="Comic Sans MS" panose="030F0702030302020204" pitchFamily="66" charset="0"/>
              </a:rPr>
              <a:t>Literacy  </a:t>
            </a:r>
          </a:p>
          <a:p>
            <a:pPr marL="285750" indent="-285750">
              <a:buFont typeface="Arial" panose="020B0604020202020204" pitchFamily="34" charset="0"/>
              <a:buChar char="•"/>
            </a:pPr>
            <a:r>
              <a:rPr lang="en-GB" sz="1600">
                <a:latin typeface="Comic Sans MS" panose="030F0702030302020204" pitchFamily="66" charset="0"/>
              </a:rPr>
              <a:t>Mathematics  </a:t>
            </a:r>
          </a:p>
          <a:p>
            <a:pPr marL="285750" indent="-285750">
              <a:buFont typeface="Arial" panose="020B0604020202020204" pitchFamily="34" charset="0"/>
              <a:buChar char="•"/>
            </a:pPr>
            <a:r>
              <a:rPr lang="en-GB" sz="1600">
                <a:latin typeface="Comic Sans MS" panose="030F0702030302020204" pitchFamily="66" charset="0"/>
              </a:rPr>
              <a:t>Understanding the world  </a:t>
            </a:r>
          </a:p>
          <a:p>
            <a:pPr marL="285750" indent="-285750">
              <a:buFont typeface="Arial" panose="020B0604020202020204" pitchFamily="34" charset="0"/>
              <a:buChar char="•"/>
            </a:pPr>
            <a:r>
              <a:rPr lang="en-GB" sz="1600">
                <a:latin typeface="Comic Sans MS" panose="030F0702030302020204" pitchFamily="66" charset="0"/>
              </a:rPr>
              <a:t>Expressive arts and design </a:t>
            </a:r>
          </a:p>
          <a:p>
            <a:r>
              <a:rPr lang="en-GB" sz="1600">
                <a:latin typeface="Comic Sans MS" panose="030F0702030302020204" pitchFamily="66" charset="0"/>
              </a:rPr>
              <a:t> </a:t>
            </a:r>
          </a:p>
          <a:p>
            <a:r>
              <a:rPr lang="en-GB" sz="1600" b="1" u="sng">
                <a:latin typeface="Comic Sans MS" panose="030F0702030302020204" pitchFamily="66" charset="0"/>
              </a:rPr>
              <a:t>Characteristics of Effective Learning </a:t>
            </a:r>
          </a:p>
          <a:p>
            <a:pPr marL="285750" indent="-285750">
              <a:buFont typeface="Arial" panose="020B0604020202020204" pitchFamily="34" charset="0"/>
              <a:buChar char="•"/>
            </a:pPr>
            <a:r>
              <a:rPr lang="en-GB" sz="1600">
                <a:latin typeface="Comic Sans MS" panose="030F0702030302020204" pitchFamily="66" charset="0"/>
              </a:rPr>
              <a:t>Playing and exploring </a:t>
            </a:r>
          </a:p>
          <a:p>
            <a:pPr marL="285750" indent="-285750">
              <a:buFont typeface="Arial" panose="020B0604020202020204" pitchFamily="34" charset="0"/>
              <a:buChar char="•"/>
            </a:pPr>
            <a:r>
              <a:rPr lang="en-GB" sz="1600">
                <a:latin typeface="Comic Sans MS" panose="030F0702030302020204" pitchFamily="66" charset="0"/>
              </a:rPr>
              <a:t>Active learning </a:t>
            </a:r>
          </a:p>
          <a:p>
            <a:pPr marL="285750" indent="-285750">
              <a:buFont typeface="Arial" panose="020B0604020202020204" pitchFamily="34" charset="0"/>
              <a:buChar char="•"/>
            </a:pPr>
            <a:r>
              <a:rPr lang="en-GB" sz="1600">
                <a:latin typeface="Comic Sans MS" panose="030F0702030302020204" pitchFamily="66" charset="0"/>
              </a:rPr>
              <a:t>Creating and thinking critically </a:t>
            </a:r>
          </a:p>
        </p:txBody>
      </p:sp>
      <p:pic>
        <p:nvPicPr>
          <p:cNvPr id="11266" name="Picture 2" descr="Come and Play Days | Calderwood Lodge Nursery Class Blog">
            <a:extLst>
              <a:ext uri="{FF2B5EF4-FFF2-40B4-BE49-F238E27FC236}">
                <a16:creationId xmlns:a16="http://schemas.microsoft.com/office/drawing/2014/main" id="{68A240EF-9CA2-41BF-8D98-1C9A692A7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0067" y="2717109"/>
            <a:ext cx="3714750" cy="2146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193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E06712-001D-48E6-B7B1-9AAD0570138A}"/>
              </a:ext>
            </a:extLst>
          </p:cNvPr>
          <p:cNvSpPr txBox="1"/>
          <p:nvPr/>
        </p:nvSpPr>
        <p:spPr>
          <a:xfrm>
            <a:off x="1336963" y="1245704"/>
            <a:ext cx="9993646" cy="4801314"/>
          </a:xfrm>
          <a:prstGeom prst="rect">
            <a:avLst/>
          </a:prstGeom>
          <a:noFill/>
        </p:spPr>
        <p:txBody>
          <a:bodyPr wrap="square" rtlCol="0">
            <a:spAutoFit/>
          </a:bodyPr>
          <a:lstStyle/>
          <a:p>
            <a:pPr algn="ctr"/>
            <a:r>
              <a:rPr lang="en-GB" b="1" u="sng">
                <a:latin typeface="Comic Sans MS" panose="030F0702030302020204" pitchFamily="66" charset="0"/>
              </a:rPr>
              <a:t>Marvin`s Marvellous Mountain</a:t>
            </a:r>
          </a:p>
          <a:p>
            <a:endParaRPr lang="en-GB" b="1" u="sng">
              <a:latin typeface="Comic Sans MS" panose="030F0702030302020204" pitchFamily="66" charset="0"/>
            </a:endParaRPr>
          </a:p>
          <a:p>
            <a:r>
              <a:rPr lang="en-GB">
                <a:latin typeface="Comic Sans MS" panose="030F0702030302020204" pitchFamily="66" charset="0"/>
              </a:rPr>
              <a:t>At Parkfield Community School we teach the children how to write letters using a pre-cursive script.  We follow a scheme called Marvin`s Marvellous Mountain which introduces the children to a character called Marvin the Monkey.  As we learn each letter, the children are introduced to Marvin`s friends and rhymes to support correct formation.</a:t>
            </a:r>
          </a:p>
          <a:p>
            <a:endParaRPr lang="en-GB">
              <a:latin typeface="Comic Sans MS" panose="030F0702030302020204" pitchFamily="66" charset="0"/>
            </a:endParaRPr>
          </a:p>
          <a:p>
            <a:endParaRPr lang="en-GB">
              <a:latin typeface="Comic Sans MS" panose="030F0702030302020204" pitchFamily="66" charset="0"/>
            </a:endParaRPr>
          </a:p>
          <a:p>
            <a:endParaRPr lang="en-GB">
              <a:latin typeface="Comic Sans MS" panose="030F0702030302020204" pitchFamily="66" charset="0"/>
            </a:endParaRPr>
          </a:p>
          <a:p>
            <a:endParaRPr lang="en-GB">
              <a:latin typeface="Comic Sans MS" panose="030F0702030302020204" pitchFamily="66" charset="0"/>
            </a:endParaRPr>
          </a:p>
          <a:p>
            <a:endParaRPr lang="en-GB">
              <a:latin typeface="Comic Sans MS" panose="030F0702030302020204" pitchFamily="66" charset="0"/>
            </a:endParaRPr>
          </a:p>
          <a:p>
            <a:endParaRPr lang="en-GB">
              <a:latin typeface="Comic Sans MS" panose="030F0702030302020204" pitchFamily="66" charset="0"/>
            </a:endParaRPr>
          </a:p>
          <a:p>
            <a:endParaRPr lang="en-GB">
              <a:latin typeface="Comic Sans MS" panose="030F0702030302020204" pitchFamily="66" charset="0"/>
            </a:endParaRPr>
          </a:p>
          <a:p>
            <a:endParaRPr lang="en-GB">
              <a:latin typeface="Comic Sans MS" panose="030F0702030302020204" pitchFamily="66" charset="0"/>
            </a:endParaRPr>
          </a:p>
          <a:p>
            <a:endParaRPr lang="en-GB">
              <a:latin typeface="Comic Sans MS" panose="030F0702030302020204" pitchFamily="66" charset="0"/>
            </a:endParaRPr>
          </a:p>
          <a:p>
            <a:endParaRPr lang="en-GB">
              <a:latin typeface="Comic Sans MS" panose="030F0702030302020204" pitchFamily="66" charset="0"/>
            </a:endParaRPr>
          </a:p>
          <a:p>
            <a:endParaRPr lang="en-GB" b="1" u="sng">
              <a:latin typeface="Comic Sans MS" panose="030F0702030302020204" pitchFamily="66" charset="0"/>
            </a:endParaRPr>
          </a:p>
        </p:txBody>
      </p:sp>
      <p:pic>
        <p:nvPicPr>
          <p:cNvPr id="15362" name="Picture 2" descr="Marvin's Cursive Letters | Foundations stage cursive writing ...">
            <a:extLst>
              <a:ext uri="{FF2B5EF4-FFF2-40B4-BE49-F238E27FC236}">
                <a16:creationId xmlns:a16="http://schemas.microsoft.com/office/drawing/2014/main" id="{E9C91C09-1D39-44D9-A8B6-B0F500D4D9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2933" y="181182"/>
            <a:ext cx="1184491" cy="1581357"/>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About Us — Marvin's Cursive Letters | Foundations stage cursive ...">
            <a:extLst>
              <a:ext uri="{FF2B5EF4-FFF2-40B4-BE49-F238E27FC236}">
                <a16:creationId xmlns:a16="http://schemas.microsoft.com/office/drawing/2014/main" id="{CE06929A-4CC5-4FB1-A55F-D59FFDCC89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187" y="3128642"/>
            <a:ext cx="3369987" cy="3237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365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B68B47-3224-4DA5-B219-1F266AA32074}"/>
              </a:ext>
            </a:extLst>
          </p:cNvPr>
          <p:cNvSpPr txBox="1"/>
          <p:nvPr/>
        </p:nvSpPr>
        <p:spPr>
          <a:xfrm>
            <a:off x="1209561" y="474345"/>
            <a:ext cx="10107794" cy="4955203"/>
          </a:xfrm>
          <a:prstGeom prst="rect">
            <a:avLst/>
          </a:prstGeom>
          <a:noFill/>
        </p:spPr>
        <p:txBody>
          <a:bodyPr wrap="square" anchor="t">
            <a:spAutoFit/>
          </a:bodyPr>
          <a:lstStyle/>
          <a:p>
            <a:pPr algn="ctr"/>
            <a:r>
              <a:rPr lang="en-GB" sz="2800" u="sng" dirty="0">
                <a:latin typeface="Comic Sans MS"/>
              </a:rPr>
              <a:t>School Uniform </a:t>
            </a:r>
            <a:endParaRPr lang="en-GB" sz="2800" u="sng">
              <a:latin typeface="Comic Sans MS" panose="030F0702030302020204" pitchFamily="66" charset="0"/>
            </a:endParaRPr>
          </a:p>
          <a:p>
            <a:endParaRPr lang="en-GB" dirty="0">
              <a:latin typeface="Comic Sans MS" panose="030F0702030302020204" pitchFamily="66" charset="0"/>
            </a:endParaRPr>
          </a:p>
          <a:p>
            <a:r>
              <a:rPr lang="en-GB" dirty="0">
                <a:latin typeface="Comic Sans MS"/>
              </a:rPr>
              <a:t>Our school uniform consists of a red sweatshirt, jumper or cardigan and white polo T-shirt. Footwear must be black shoes not trainers.  Skirts and trousers must be grey. To help your child to be independent it is better to choose shoes with a Velcro fastening rather than laces. Girls shoes should fasten and not have a high heel for safety reasons. Girls also have the option of wearing a red gingham dress in summer. </a:t>
            </a:r>
            <a:endParaRPr lang="en-GB" dirty="0">
              <a:latin typeface="Comic Sans MS" panose="030F0702030302020204" pitchFamily="66" charset="0"/>
            </a:endParaRPr>
          </a:p>
          <a:p>
            <a:endParaRPr lang="en-GB">
              <a:latin typeface="Comic Sans MS" panose="030F0702030302020204" pitchFamily="66" charset="0"/>
            </a:endParaRPr>
          </a:p>
          <a:p>
            <a:r>
              <a:rPr lang="en-GB" dirty="0">
                <a:latin typeface="Comic Sans MS"/>
              </a:rPr>
              <a:t>It is essential that you label ALL of your child’s clothing. All jumpers and sweatshirts look the same and you have a much better chance of your child coming home with their belongings if they are clearly labelled. Try to remember this throughout the school year too, when purchasing new items. As our learning environment are both indoors and outdoors, we ask that you make sure your child is equipped for these areas at all times of the year. Please ensure their clothing is practical and suitable for the seasonal changes. Waterproof jackets, wellies and winter clothing for cold and wet weather; sun hat and protective clothing in the summer months. We ask that sun cream is applied before the children get to school so that they are ready for the day. </a:t>
            </a:r>
            <a:endParaRPr lang="en-GB" dirty="0">
              <a:latin typeface="Comic Sans MS" panose="030F0702030302020204" pitchFamily="66" charset="0"/>
            </a:endParaRPr>
          </a:p>
        </p:txBody>
      </p:sp>
      <p:pic>
        <p:nvPicPr>
          <p:cNvPr id="12290" name="Picture 2" descr="Free School Clothes Cliparts, Download Free Clip Art, Free Clip ...">
            <a:extLst>
              <a:ext uri="{FF2B5EF4-FFF2-40B4-BE49-F238E27FC236}">
                <a16:creationId xmlns:a16="http://schemas.microsoft.com/office/drawing/2014/main" id="{ED7051A3-882C-4B57-B0FC-9F6147A873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3433" y="224252"/>
            <a:ext cx="1123555" cy="991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775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CBDB06-CACB-4F5B-A845-7C936718339D}"/>
              </a:ext>
            </a:extLst>
          </p:cNvPr>
          <p:cNvSpPr txBox="1"/>
          <p:nvPr/>
        </p:nvSpPr>
        <p:spPr>
          <a:xfrm>
            <a:off x="1007166" y="1166842"/>
            <a:ext cx="9933935" cy="2893100"/>
          </a:xfrm>
          <a:prstGeom prst="rect">
            <a:avLst/>
          </a:prstGeom>
          <a:noFill/>
        </p:spPr>
        <p:txBody>
          <a:bodyPr wrap="square" anchor="t">
            <a:spAutoFit/>
          </a:bodyPr>
          <a:lstStyle/>
          <a:p>
            <a:pPr algn="ctr"/>
            <a:r>
              <a:rPr lang="en-GB" sz="2000" b="1" u="sng" dirty="0">
                <a:latin typeface="Comic Sans MS"/>
              </a:rPr>
              <a:t>Things to bring to School </a:t>
            </a:r>
            <a:endParaRPr lang="en-GB" sz="2000" b="1" u="sng">
              <a:latin typeface="Comic Sans MS" panose="030F0702030302020204" pitchFamily="66" charset="0"/>
            </a:endParaRPr>
          </a:p>
          <a:p>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a:rPr>
              <a:t>Suitable coats—nothing too special as it is likely to get sandy, muddy or wet. </a:t>
            </a:r>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a:rPr>
              <a:t>Hats, scarves and gloves during the winter months.</a:t>
            </a:r>
          </a:p>
          <a:p>
            <a:pPr marL="285750" indent="-285750">
              <a:buFont typeface="Arial" panose="020B0604020202020204" pitchFamily="34" charset="0"/>
              <a:buChar char="•"/>
            </a:pPr>
            <a:r>
              <a:rPr lang="en-GB" dirty="0">
                <a:latin typeface="Comic Sans MS"/>
              </a:rPr>
              <a:t>Sun hats during the summer months</a:t>
            </a:r>
          </a:p>
          <a:p>
            <a:pPr marL="285750" indent="-285750">
              <a:buFont typeface="Arial" panose="020B0604020202020204" pitchFamily="34" charset="0"/>
              <a:buChar char="•"/>
            </a:pPr>
            <a:r>
              <a:rPr lang="en-GB" dirty="0">
                <a:latin typeface="Comic Sans MS"/>
              </a:rPr>
              <a:t>Book bags for their supplementary reading book, letters and homework.</a:t>
            </a:r>
          </a:p>
          <a:p>
            <a:pPr marL="28575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endParaRPr lang="en-GB">
              <a:latin typeface="Comic Sans MS" panose="030F0702030302020204" pitchFamily="66" charset="0"/>
            </a:endParaRPr>
          </a:p>
          <a:p>
            <a:endParaRPr lang="en-GB" dirty="0">
              <a:cs typeface="Calibri"/>
            </a:endParaRPr>
          </a:p>
          <a:p>
            <a:r>
              <a:rPr lang="en-GB" dirty="0"/>
              <a:t>  </a:t>
            </a:r>
            <a:endParaRPr lang="en-GB" dirty="0">
              <a:cs typeface="Calibri"/>
            </a:endParaRPr>
          </a:p>
        </p:txBody>
      </p:sp>
      <p:pic>
        <p:nvPicPr>
          <p:cNvPr id="13314" name="Picture 2" descr="The Children Learn Together, Children Clipart, Go To - Book ...">
            <a:extLst>
              <a:ext uri="{FF2B5EF4-FFF2-40B4-BE49-F238E27FC236}">
                <a16:creationId xmlns:a16="http://schemas.microsoft.com/office/drawing/2014/main" id="{BD17B71F-1EA4-4AE2-8B39-DDD5944DB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8599" y="3848702"/>
            <a:ext cx="3446318" cy="1929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833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CEC45C-9F9C-4EB5-B260-4B61CDF16E99}"/>
              </a:ext>
            </a:extLst>
          </p:cNvPr>
          <p:cNvSpPr txBox="1"/>
          <p:nvPr/>
        </p:nvSpPr>
        <p:spPr>
          <a:xfrm>
            <a:off x="1166717" y="151179"/>
            <a:ext cx="10603246" cy="6555641"/>
          </a:xfrm>
          <a:prstGeom prst="rect">
            <a:avLst/>
          </a:prstGeom>
          <a:noFill/>
        </p:spPr>
        <p:txBody>
          <a:bodyPr wrap="square">
            <a:spAutoFit/>
          </a:bodyPr>
          <a:lstStyle/>
          <a:p>
            <a:pPr algn="ctr"/>
            <a:r>
              <a:rPr lang="en-GB" sz="1400" b="1" u="sng">
                <a:latin typeface="Comic Sans MS" panose="030F0702030302020204" pitchFamily="66" charset="0"/>
              </a:rPr>
              <a:t>Helping Prepare your Child for School </a:t>
            </a:r>
          </a:p>
          <a:p>
            <a:pPr algn="ctr"/>
            <a:endParaRPr lang="en-GB" sz="1400" b="1" u="sng">
              <a:latin typeface="Comic Sans MS" panose="030F0702030302020204" pitchFamily="66" charset="0"/>
            </a:endParaRPr>
          </a:p>
          <a:p>
            <a:r>
              <a:rPr lang="en-GB" sz="1400">
                <a:latin typeface="Comic Sans MS" panose="030F0702030302020204" pitchFamily="66" charset="0"/>
              </a:rPr>
              <a:t>Here at Parkfield Community School we go to great lengths to help your child be prepared for their next stage of learning; as well as developing the confidence and skills to be an independent learner. </a:t>
            </a:r>
          </a:p>
          <a:p>
            <a:r>
              <a:rPr lang="en-GB" sz="1400">
                <a:latin typeface="Comic Sans MS" panose="030F0702030302020204" pitchFamily="66" charset="0"/>
              </a:rPr>
              <a:t>In preparation for school, here are some things you can do with your child to help them develop the basic skills on the road towards their Early Learning Goals. </a:t>
            </a:r>
          </a:p>
          <a:p>
            <a:r>
              <a:rPr lang="en-GB" sz="1400">
                <a:latin typeface="Comic Sans MS" panose="030F0702030302020204" pitchFamily="66" charset="0"/>
              </a:rPr>
              <a:t> </a:t>
            </a:r>
          </a:p>
          <a:p>
            <a:r>
              <a:rPr lang="en-GB" sz="1400" b="1" u="sng">
                <a:latin typeface="Comic Sans MS" panose="030F0702030302020204" pitchFamily="66" charset="0"/>
              </a:rPr>
              <a:t>Speaking </a:t>
            </a:r>
            <a:endParaRPr lang="en-GB" sz="1400">
              <a:latin typeface="Comic Sans MS" panose="030F0702030302020204" pitchFamily="66" charset="0"/>
            </a:endParaRPr>
          </a:p>
          <a:p>
            <a:pPr marL="285750" indent="-285750">
              <a:buFont typeface="Arial" panose="020B0604020202020204" pitchFamily="34" charset="0"/>
              <a:buChar char="•"/>
            </a:pPr>
            <a:r>
              <a:rPr lang="en-GB" sz="1400">
                <a:latin typeface="Comic Sans MS" panose="030F0702030302020204" pitchFamily="66" charset="0"/>
              </a:rPr>
              <a:t>Speak clearly and confidently </a:t>
            </a:r>
          </a:p>
          <a:p>
            <a:pPr marL="285750" indent="-285750">
              <a:buFont typeface="Arial" panose="020B0604020202020204" pitchFamily="34" charset="0"/>
              <a:buChar char="•"/>
            </a:pPr>
            <a:r>
              <a:rPr lang="en-GB" sz="1400">
                <a:latin typeface="Comic Sans MS" panose="030F0702030302020204" pitchFamily="66" charset="0"/>
              </a:rPr>
              <a:t>Model using the right words and set an example </a:t>
            </a:r>
          </a:p>
          <a:p>
            <a:pPr marL="285750" indent="-285750">
              <a:buFont typeface="Arial" panose="020B0604020202020204" pitchFamily="34" charset="0"/>
              <a:buChar char="•"/>
            </a:pPr>
            <a:r>
              <a:rPr lang="en-GB" sz="1400">
                <a:latin typeface="Comic Sans MS" panose="030F0702030302020204" pitchFamily="66" charset="0"/>
              </a:rPr>
              <a:t>Speak in full sentences </a:t>
            </a:r>
          </a:p>
          <a:p>
            <a:pPr marL="285750" indent="-285750">
              <a:buFont typeface="Arial" panose="020B0604020202020204" pitchFamily="34" charset="0"/>
              <a:buChar char="•"/>
            </a:pPr>
            <a:r>
              <a:rPr lang="en-GB" sz="1400">
                <a:latin typeface="Comic Sans MS" panose="030F0702030302020204" pitchFamily="66" charset="0"/>
              </a:rPr>
              <a:t>Use clear, simple directions for tasks and behaviours </a:t>
            </a:r>
          </a:p>
          <a:p>
            <a:pPr marL="285750" indent="-285750">
              <a:buFont typeface="Arial" panose="020B0604020202020204" pitchFamily="34" charset="0"/>
              <a:buChar char="•"/>
            </a:pPr>
            <a:r>
              <a:rPr lang="en-GB" sz="1400">
                <a:latin typeface="Comic Sans MS" panose="030F0702030302020204" pitchFamily="66" charset="0"/>
              </a:rPr>
              <a:t>Engage in discussions with your child and allow them the time to speak without being interrupted </a:t>
            </a:r>
          </a:p>
          <a:p>
            <a:pPr marL="285750" indent="-285750">
              <a:buFont typeface="Arial" panose="020B0604020202020204" pitchFamily="34" charset="0"/>
              <a:buChar char="•"/>
            </a:pPr>
            <a:r>
              <a:rPr lang="en-GB" sz="1400">
                <a:latin typeface="Comic Sans MS" panose="030F0702030302020204" pitchFamily="66" charset="0"/>
              </a:rPr>
              <a:t>Ask for their opinions </a:t>
            </a:r>
          </a:p>
          <a:p>
            <a:pPr marL="285750" indent="-285750">
              <a:buFont typeface="Arial" panose="020B0604020202020204" pitchFamily="34" charset="0"/>
              <a:buChar char="•"/>
            </a:pPr>
            <a:r>
              <a:rPr lang="en-GB" sz="1400">
                <a:latin typeface="Comic Sans MS" panose="030F0702030302020204" pitchFamily="66" charset="0"/>
              </a:rPr>
              <a:t>Tell them about your day and ask about theirs. </a:t>
            </a:r>
          </a:p>
          <a:p>
            <a:r>
              <a:rPr lang="en-GB" sz="1400">
                <a:latin typeface="Comic Sans MS" panose="030F0702030302020204" pitchFamily="66" charset="0"/>
              </a:rPr>
              <a:t> </a:t>
            </a:r>
          </a:p>
          <a:p>
            <a:r>
              <a:rPr lang="en-GB" sz="1400" b="1" u="sng">
                <a:latin typeface="Comic Sans MS" panose="030F0702030302020204" pitchFamily="66" charset="0"/>
              </a:rPr>
              <a:t>Listening</a:t>
            </a:r>
            <a:r>
              <a:rPr lang="en-GB" sz="1400">
                <a:latin typeface="Comic Sans MS" panose="030F0702030302020204" pitchFamily="66" charset="0"/>
              </a:rPr>
              <a:t> </a:t>
            </a:r>
          </a:p>
          <a:p>
            <a:pPr marL="285750" indent="-285750">
              <a:buFont typeface="Arial" panose="020B0604020202020204" pitchFamily="34" charset="0"/>
              <a:buChar char="•"/>
            </a:pPr>
            <a:r>
              <a:rPr lang="en-GB" sz="1400">
                <a:latin typeface="Comic Sans MS" panose="030F0702030302020204" pitchFamily="66" charset="0"/>
              </a:rPr>
              <a:t>Show your child how to be a good listener by listening to them and others </a:t>
            </a:r>
          </a:p>
          <a:p>
            <a:pPr marL="285750" indent="-285750">
              <a:buFont typeface="Arial" panose="020B0604020202020204" pitchFamily="34" charset="0"/>
              <a:buChar char="•"/>
            </a:pPr>
            <a:r>
              <a:rPr lang="en-GB" sz="1400">
                <a:latin typeface="Comic Sans MS" panose="030F0702030302020204" pitchFamily="66" charset="0"/>
              </a:rPr>
              <a:t>Be patient—don’t interrupt or finish their sentences for them </a:t>
            </a:r>
          </a:p>
          <a:p>
            <a:pPr marL="285750" indent="-285750">
              <a:buFont typeface="Arial" panose="020B0604020202020204" pitchFamily="34" charset="0"/>
              <a:buChar char="•"/>
            </a:pPr>
            <a:r>
              <a:rPr lang="en-GB" sz="1400">
                <a:latin typeface="Comic Sans MS" panose="030F0702030302020204" pitchFamily="66" charset="0"/>
              </a:rPr>
              <a:t>Give them your full attention when they are speaking, showing them eye contact and good body language. </a:t>
            </a:r>
          </a:p>
          <a:p>
            <a:pPr marL="285750" indent="-285750">
              <a:buFont typeface="Arial" panose="020B0604020202020204" pitchFamily="34" charset="0"/>
              <a:buChar char="•"/>
            </a:pPr>
            <a:r>
              <a:rPr lang="en-GB" sz="1400">
                <a:latin typeface="Comic Sans MS" panose="030F0702030302020204" pitchFamily="66" charset="0"/>
              </a:rPr>
              <a:t>Respond to what they are saying by asking questions or ask about their opinions. </a:t>
            </a:r>
          </a:p>
          <a:p>
            <a:pPr marL="285750" indent="-285750">
              <a:buFont typeface="Arial" panose="020B0604020202020204" pitchFamily="34" charset="0"/>
              <a:buChar char="•"/>
            </a:pPr>
            <a:r>
              <a:rPr lang="en-GB" sz="1400">
                <a:latin typeface="Comic Sans MS" panose="030F0702030302020204" pitchFamily="66" charset="0"/>
              </a:rPr>
              <a:t>Listen to your child reading.</a:t>
            </a:r>
          </a:p>
          <a:p>
            <a:pPr marL="285750" indent="-285750">
              <a:buFont typeface="Arial" panose="020B0604020202020204" pitchFamily="34" charset="0"/>
              <a:buChar char="•"/>
            </a:pPr>
            <a:endParaRPr lang="en-GB" sz="1400">
              <a:latin typeface="Comic Sans MS" panose="030F0702030302020204" pitchFamily="66" charset="0"/>
            </a:endParaRPr>
          </a:p>
          <a:p>
            <a:r>
              <a:rPr lang="en-GB" sz="1400" b="1" u="sng">
                <a:latin typeface="Comic Sans MS" panose="030F0702030302020204" pitchFamily="66" charset="0"/>
              </a:rPr>
              <a:t>Number Skills </a:t>
            </a:r>
          </a:p>
          <a:p>
            <a:pPr marL="285750" indent="-285750">
              <a:buFont typeface="Arial" panose="020B0604020202020204" pitchFamily="34" charset="0"/>
              <a:buChar char="•"/>
            </a:pPr>
            <a:r>
              <a:rPr lang="en-GB" sz="1400">
                <a:latin typeface="Comic Sans MS" panose="030F0702030302020204" pitchFamily="66" charset="0"/>
              </a:rPr>
              <a:t>Count daily with your child </a:t>
            </a:r>
          </a:p>
          <a:p>
            <a:pPr marL="285750" indent="-285750">
              <a:buFont typeface="Arial" panose="020B0604020202020204" pitchFamily="34" charset="0"/>
              <a:buChar char="•"/>
            </a:pPr>
            <a:r>
              <a:rPr lang="en-GB" sz="1400">
                <a:latin typeface="Comic Sans MS" panose="030F0702030302020204" pitchFamily="66" charset="0"/>
              </a:rPr>
              <a:t>Count objects, actions, numbers and a range of things. </a:t>
            </a:r>
          </a:p>
          <a:p>
            <a:pPr marL="285750" indent="-285750">
              <a:buFont typeface="Arial" panose="020B0604020202020204" pitchFamily="34" charset="0"/>
              <a:buChar char="•"/>
            </a:pPr>
            <a:r>
              <a:rPr lang="en-GB" sz="1400">
                <a:latin typeface="Comic Sans MS" panose="030F0702030302020204" pitchFamily="66" charset="0"/>
              </a:rPr>
              <a:t>Identify numbers wherever you go—a neighbours house number or the number on a bus. </a:t>
            </a:r>
          </a:p>
          <a:p>
            <a:pPr marL="285750" indent="-285750">
              <a:buFont typeface="Arial" panose="020B0604020202020204" pitchFamily="34" charset="0"/>
              <a:buChar char="•"/>
            </a:pPr>
            <a:r>
              <a:rPr lang="en-GB" sz="1400">
                <a:latin typeface="Comic Sans MS" panose="030F0702030302020204" pitchFamily="66" charset="0"/>
              </a:rPr>
              <a:t>Help children putting numbers in order. </a:t>
            </a:r>
          </a:p>
          <a:p>
            <a:pPr marL="285750" indent="-285750">
              <a:buFont typeface="Arial" panose="020B0604020202020204" pitchFamily="34" charset="0"/>
              <a:buChar char="•"/>
            </a:pPr>
            <a:r>
              <a:rPr lang="en-GB" sz="1400">
                <a:latin typeface="Comic Sans MS" panose="030F0702030302020204" pitchFamily="66" charset="0"/>
              </a:rPr>
              <a:t>Let children help with the tidy- </a:t>
            </a:r>
            <a:r>
              <a:rPr lang="en-GB" sz="1400" err="1">
                <a:latin typeface="Comic Sans MS" panose="030F0702030302020204" pitchFamily="66" charset="0"/>
              </a:rPr>
              <a:t>ing</a:t>
            </a:r>
            <a:r>
              <a:rPr lang="en-GB" sz="1400">
                <a:latin typeface="Comic Sans MS" panose="030F0702030302020204" pitchFamily="66" charset="0"/>
              </a:rPr>
              <a:t> and sorting. Can they sort the DVDs by colour? </a:t>
            </a:r>
          </a:p>
          <a:p>
            <a:pPr marL="285750" indent="-285750">
              <a:buFont typeface="Arial" panose="020B0604020202020204" pitchFamily="34" charset="0"/>
              <a:buChar char="•"/>
            </a:pPr>
            <a:r>
              <a:rPr lang="en-GB" sz="1400">
                <a:latin typeface="Comic Sans MS" panose="030F0702030302020204" pitchFamily="66" charset="0"/>
              </a:rPr>
              <a:t>Identify shapes around the home.  Use fingers to represent a number. </a:t>
            </a:r>
          </a:p>
        </p:txBody>
      </p:sp>
      <p:pic>
        <p:nvPicPr>
          <p:cNvPr id="14338" name="Picture 2" descr="Clip Art Drawing With Children - Child School Clip Art, HD Png ...">
            <a:extLst>
              <a:ext uri="{FF2B5EF4-FFF2-40B4-BE49-F238E27FC236}">
                <a16:creationId xmlns:a16="http://schemas.microsoft.com/office/drawing/2014/main" id="{3726ED1F-9600-4ACC-B966-6A0215E19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9104" y="4773245"/>
            <a:ext cx="2362200"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134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BFD508-D5EC-4E3C-9256-F1A658DD843E}"/>
              </a:ext>
            </a:extLst>
          </p:cNvPr>
          <p:cNvSpPr txBox="1"/>
          <p:nvPr/>
        </p:nvSpPr>
        <p:spPr>
          <a:xfrm>
            <a:off x="1374611" y="1222570"/>
            <a:ext cx="10001702" cy="4955203"/>
          </a:xfrm>
          <a:prstGeom prst="rect">
            <a:avLst/>
          </a:prstGeom>
          <a:noFill/>
        </p:spPr>
        <p:txBody>
          <a:bodyPr wrap="square" anchor="t">
            <a:spAutoFit/>
          </a:bodyPr>
          <a:lstStyle/>
          <a:p>
            <a:r>
              <a:rPr lang="en-GB" sz="2800" u="sng" dirty="0">
                <a:latin typeface="Comic Sans MS"/>
              </a:rPr>
              <a:t>WELCOME TO Nursery</a:t>
            </a:r>
            <a:r>
              <a:rPr lang="en-GB" sz="2800" dirty="0">
                <a:latin typeface="Comic Sans MS"/>
              </a:rPr>
              <a:t>!</a:t>
            </a:r>
          </a:p>
          <a:p>
            <a:r>
              <a:rPr lang="en-GB" sz="2800" dirty="0">
                <a:latin typeface="Comic Sans MS"/>
              </a:rPr>
              <a:t>Beginning school is a major event in the life of a four year old and it won’t be long before your child will be starting with us at Parkfield Community School. There will be lots of new things to learn and of course you will want to ensure that you child is well prepared for this important event.  We aim to make it a happy and memorable experience. We hope that this booklet will provide some useful information that will help your child to settle quickly into school. </a:t>
            </a:r>
            <a:endParaRPr lang="en-GB" sz="2800">
              <a:latin typeface="Comic Sans MS" panose="030F0702030302020204" pitchFamily="66" charset="0"/>
            </a:endParaRPr>
          </a:p>
          <a:p>
            <a:endParaRPr lang="en-GB">
              <a:latin typeface="Comic Sans MS" panose="030F0702030302020204" pitchFamily="66" charset="0"/>
            </a:endParaRPr>
          </a:p>
          <a:p>
            <a:endParaRPr lang="en-GB">
              <a:latin typeface="Comic Sans MS" panose="030F0702030302020204" pitchFamily="66" charset="0"/>
            </a:endParaRPr>
          </a:p>
        </p:txBody>
      </p:sp>
      <p:sp>
        <p:nvSpPr>
          <p:cNvPr id="4" name="Rectangle 3">
            <a:extLst>
              <a:ext uri="{FF2B5EF4-FFF2-40B4-BE49-F238E27FC236}">
                <a16:creationId xmlns:a16="http://schemas.microsoft.com/office/drawing/2014/main" id="{1370E2B9-9954-4130-A7C1-C1A3963FD8D4}"/>
              </a:ext>
            </a:extLst>
          </p:cNvPr>
          <p:cNvSpPr/>
          <p:nvPr/>
        </p:nvSpPr>
        <p:spPr>
          <a:xfrm>
            <a:off x="4399589" y="210882"/>
            <a:ext cx="3127779" cy="923330"/>
          </a:xfrm>
          <a:prstGeom prst="rect">
            <a:avLst/>
          </a:prstGeom>
          <a:noFill/>
        </p:spPr>
        <p:txBody>
          <a:bodyPr wrap="none" lIns="91440" tIns="45720" rIns="91440" bIns="45720">
            <a:spAutoFit/>
          </a:bodyPr>
          <a:lstStyle/>
          <a:p>
            <a:pPr algn="ctr"/>
            <a:r>
              <a:rPr lang="en-US"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anose="030F0702030302020204" pitchFamily="66" charset="0"/>
              </a:rPr>
              <a:t>Welcome</a:t>
            </a:r>
          </a:p>
        </p:txBody>
      </p:sp>
    </p:spTree>
    <p:extLst>
      <p:ext uri="{BB962C8B-B14F-4D97-AF65-F5344CB8AC3E}">
        <p14:creationId xmlns:p14="http://schemas.microsoft.com/office/powerpoint/2010/main" val="3240671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6B691C-6B64-4282-9E79-718CF52D4B8A}"/>
              </a:ext>
            </a:extLst>
          </p:cNvPr>
          <p:cNvSpPr txBox="1"/>
          <p:nvPr/>
        </p:nvSpPr>
        <p:spPr>
          <a:xfrm>
            <a:off x="1284330" y="191804"/>
            <a:ext cx="10281053" cy="6524863"/>
          </a:xfrm>
          <a:prstGeom prst="rect">
            <a:avLst/>
          </a:prstGeom>
          <a:noFill/>
        </p:spPr>
        <p:txBody>
          <a:bodyPr wrap="square" anchor="t">
            <a:spAutoFit/>
          </a:bodyPr>
          <a:lstStyle/>
          <a:p>
            <a:r>
              <a:rPr lang="en-GB" sz="1600" b="1" u="sng">
                <a:latin typeface="Comic Sans MS" panose="030F0702030302020204" pitchFamily="66" charset="0"/>
              </a:rPr>
              <a:t>Writing</a:t>
            </a:r>
          </a:p>
          <a:p>
            <a:pPr marL="285750" indent="-285750">
              <a:buFont typeface="Arial" panose="020B0604020202020204" pitchFamily="34" charset="0"/>
              <a:buChar char="•"/>
            </a:pPr>
            <a:r>
              <a:rPr lang="en-GB" sz="1400">
                <a:latin typeface="Comic Sans MS"/>
              </a:rPr>
              <a:t>Encourage your child to mark make without feeling pressured. </a:t>
            </a:r>
            <a:endParaRPr lang="en-GB" sz="1400">
              <a:latin typeface="Comic Sans MS" panose="030F0702030302020204" pitchFamily="66" charset="0"/>
            </a:endParaRPr>
          </a:p>
          <a:p>
            <a:pPr marL="285750" indent="-285750">
              <a:buFont typeface="Arial" panose="020B0604020202020204" pitchFamily="34" charset="0"/>
              <a:buChar char="•"/>
            </a:pPr>
            <a:r>
              <a:rPr lang="en-GB" sz="1400">
                <a:latin typeface="Comic Sans MS"/>
              </a:rPr>
              <a:t>Get your children colourful pens, gel pens and exciting new tools to encourage them to mark make. </a:t>
            </a:r>
            <a:endParaRPr lang="en-GB" sz="1400">
              <a:latin typeface="Comic Sans MS" panose="030F0702030302020204" pitchFamily="66" charset="0"/>
            </a:endParaRPr>
          </a:p>
          <a:p>
            <a:pPr marL="285750" indent="-285750">
              <a:buFont typeface="Arial" panose="020B0604020202020204" pitchFamily="34" charset="0"/>
              <a:buChar char="•"/>
            </a:pPr>
            <a:r>
              <a:rPr lang="en-GB" sz="1400">
                <a:latin typeface="Comic Sans MS"/>
              </a:rPr>
              <a:t>Let children write their name on cards or letters. </a:t>
            </a:r>
            <a:endParaRPr lang="en-GB" sz="1400">
              <a:latin typeface="Comic Sans MS" panose="030F0702030302020204" pitchFamily="66" charset="0"/>
            </a:endParaRPr>
          </a:p>
          <a:p>
            <a:pPr marL="285750" indent="-285750">
              <a:buFont typeface="Arial" panose="020B0604020202020204" pitchFamily="34" charset="0"/>
              <a:buChar char="•"/>
            </a:pPr>
            <a:r>
              <a:rPr lang="en-GB" sz="1400">
                <a:latin typeface="Comic Sans MS"/>
              </a:rPr>
              <a:t>If your child is already writing with a pen or pencil, support their pencil grip so they do not develop a bad habit.</a:t>
            </a:r>
            <a:r>
              <a:rPr lang="en-GB" sz="1600">
                <a:latin typeface="Comic Sans MS"/>
              </a:rPr>
              <a:t> </a:t>
            </a:r>
            <a:endParaRPr lang="en-GB" sz="1600">
              <a:latin typeface="Comic Sans MS" panose="030F0702030302020204" pitchFamily="66" charset="0"/>
            </a:endParaRPr>
          </a:p>
          <a:p>
            <a:endParaRPr lang="en-GB" sz="1600" b="1" u="sng">
              <a:latin typeface="Comic Sans MS" panose="030F0702030302020204" pitchFamily="66" charset="0"/>
            </a:endParaRPr>
          </a:p>
          <a:p>
            <a:r>
              <a:rPr lang="en-GB" sz="1600" b="1" u="sng">
                <a:latin typeface="Comic Sans MS"/>
              </a:rPr>
              <a:t>Extending their learning </a:t>
            </a:r>
            <a:endParaRPr lang="en-GB" sz="1600" b="1" u="sng">
              <a:latin typeface="Comic Sans MS" panose="030F0702030302020204" pitchFamily="66" charset="0"/>
            </a:endParaRPr>
          </a:p>
          <a:p>
            <a:pPr marL="285750" indent="-285750">
              <a:buFont typeface="Arial" panose="020B0604020202020204" pitchFamily="34" charset="0"/>
              <a:buChar char="•"/>
            </a:pPr>
            <a:r>
              <a:rPr lang="en-GB" sz="1400">
                <a:latin typeface="Comic Sans MS"/>
              </a:rPr>
              <a:t>Agree clear and realistic rules—and stick to them. </a:t>
            </a:r>
          </a:p>
          <a:p>
            <a:pPr marL="285750" indent="-285750">
              <a:buFont typeface="Arial" panose="020B0604020202020204" pitchFamily="34" charset="0"/>
              <a:buChar char="•"/>
            </a:pPr>
            <a:r>
              <a:rPr lang="en-GB" sz="1400">
                <a:latin typeface="Comic Sans MS"/>
              </a:rPr>
              <a:t>Give your child boundaries so they know what is expected of them. </a:t>
            </a:r>
            <a:endParaRPr lang="en-GB" sz="1400">
              <a:latin typeface="Comic Sans MS" panose="030F0702030302020204" pitchFamily="66" charset="0"/>
            </a:endParaRPr>
          </a:p>
          <a:p>
            <a:pPr marL="285750" indent="-285750">
              <a:buFont typeface="Arial" panose="020B0604020202020204" pitchFamily="34" charset="0"/>
              <a:buChar char="•"/>
            </a:pPr>
            <a:r>
              <a:rPr lang="en-GB" sz="1400">
                <a:latin typeface="Comic Sans MS"/>
              </a:rPr>
              <a:t>Encourage your child to always say ‘please’ and ‘thank you’ . </a:t>
            </a:r>
            <a:endParaRPr lang="en-GB" sz="1400">
              <a:latin typeface="Comic Sans MS" panose="030F0702030302020204" pitchFamily="66" charset="0"/>
            </a:endParaRPr>
          </a:p>
          <a:p>
            <a:pPr marL="285750" indent="-285750">
              <a:buFont typeface="Arial" panose="020B0604020202020204" pitchFamily="34" charset="0"/>
              <a:buChar char="•"/>
            </a:pPr>
            <a:r>
              <a:rPr lang="en-GB" sz="1400">
                <a:latin typeface="Comic Sans MS"/>
              </a:rPr>
              <a:t>Support the school rules. </a:t>
            </a:r>
            <a:endParaRPr lang="en-GB" sz="1400">
              <a:latin typeface="Comic Sans MS" panose="030F0702030302020204" pitchFamily="66" charset="0"/>
            </a:endParaRPr>
          </a:p>
          <a:p>
            <a:pPr marL="285750" indent="-285750">
              <a:buFont typeface="Arial" panose="020B0604020202020204" pitchFamily="34" charset="0"/>
              <a:buChar char="•"/>
            </a:pPr>
            <a:r>
              <a:rPr lang="en-GB" sz="1400">
                <a:latin typeface="Comic Sans MS"/>
              </a:rPr>
              <a:t>If your child’s behaviour is proving difficult, we can work on a home/school reward system together. </a:t>
            </a:r>
            <a:endParaRPr lang="en-GB" sz="1400">
              <a:latin typeface="Comic Sans MS" panose="030F0702030302020204" pitchFamily="66" charset="0"/>
            </a:endParaRPr>
          </a:p>
          <a:p>
            <a:pPr marL="285750" indent="-285750">
              <a:buFont typeface="Arial" panose="020B0604020202020204" pitchFamily="34" charset="0"/>
              <a:buChar char="•"/>
            </a:pPr>
            <a:r>
              <a:rPr lang="en-GB" sz="1400">
                <a:latin typeface="Comic Sans MS"/>
              </a:rPr>
              <a:t>Children like routine—so set regular times for bed, getting up, meals and family time. </a:t>
            </a:r>
            <a:endParaRPr lang="en-GB" sz="1400">
              <a:latin typeface="Comic Sans MS" panose="030F0702030302020204" pitchFamily="66" charset="0"/>
            </a:endParaRPr>
          </a:p>
          <a:p>
            <a:pPr marL="285750" indent="-285750">
              <a:buFont typeface="Arial" panose="020B0604020202020204" pitchFamily="34" charset="0"/>
              <a:buChar char="•"/>
            </a:pPr>
            <a:r>
              <a:rPr lang="en-GB" sz="1400">
                <a:latin typeface="Comic Sans MS"/>
              </a:rPr>
              <a:t>Under 5’s need a good night’s sleep to help them to learn. </a:t>
            </a:r>
            <a:endParaRPr lang="en-GB" sz="1400">
              <a:latin typeface="Comic Sans MS" panose="030F0702030302020204" pitchFamily="66" charset="0"/>
            </a:endParaRPr>
          </a:p>
          <a:p>
            <a:pPr marL="285750" indent="-285750">
              <a:buFont typeface="Arial" panose="020B0604020202020204" pitchFamily="34" charset="0"/>
              <a:buChar char="•"/>
            </a:pPr>
            <a:r>
              <a:rPr lang="en-GB" sz="1400">
                <a:latin typeface="Comic Sans MS"/>
              </a:rPr>
              <a:t>Check your child has their name in every- thing before they bring it, this helps them be organised themselves at school. </a:t>
            </a:r>
            <a:endParaRPr lang="en-GB" sz="1400">
              <a:latin typeface="Comic Sans MS" panose="030F0702030302020204" pitchFamily="66" charset="0"/>
            </a:endParaRPr>
          </a:p>
          <a:p>
            <a:pPr marL="285750" indent="-285750">
              <a:buFont typeface="Arial" panose="020B0604020202020204" pitchFamily="34" charset="0"/>
              <a:buChar char="•"/>
            </a:pPr>
            <a:r>
              <a:rPr lang="en-GB" sz="1400">
                <a:latin typeface="Comic Sans MS"/>
              </a:rPr>
              <a:t>Help your child remember to bring every- thing—book bag, reading book etc. </a:t>
            </a:r>
            <a:endParaRPr lang="en-GB" sz="1400">
              <a:latin typeface="Comic Sans MS" panose="030F0702030302020204" pitchFamily="66" charset="0"/>
            </a:endParaRPr>
          </a:p>
          <a:p>
            <a:pPr marL="285750" indent="-285750">
              <a:buFont typeface="Arial" panose="020B0604020202020204" pitchFamily="34" charset="0"/>
              <a:buChar char="•"/>
            </a:pPr>
            <a:r>
              <a:rPr lang="en-GB" sz="1400">
                <a:latin typeface="Comic Sans MS"/>
              </a:rPr>
              <a:t>Help your child to have all the equipment they need for learning. </a:t>
            </a:r>
            <a:endParaRPr lang="en-GB" sz="1400">
              <a:latin typeface="Comic Sans MS" panose="030F0702030302020204" pitchFamily="66" charset="0"/>
            </a:endParaRPr>
          </a:p>
          <a:p>
            <a:pPr marL="285750" indent="-285750">
              <a:buFont typeface="Arial" panose="020B0604020202020204" pitchFamily="34" charset="0"/>
              <a:buChar char="•"/>
            </a:pPr>
            <a:r>
              <a:rPr lang="en-GB" sz="1400">
                <a:latin typeface="Comic Sans MS"/>
              </a:rPr>
              <a:t>Let your child take hold of their own things on the way to school—they will know where to put their coat and book bag.</a:t>
            </a:r>
          </a:p>
          <a:p>
            <a:pPr marL="285750" indent="-285750">
              <a:buFont typeface="Arial" panose="020B0604020202020204" pitchFamily="34" charset="0"/>
              <a:buChar char="•"/>
            </a:pPr>
            <a:r>
              <a:rPr lang="en-GB" sz="1400">
                <a:latin typeface="Comic Sans MS"/>
              </a:rPr>
              <a:t>Link your child’s learning to family activities.</a:t>
            </a:r>
          </a:p>
          <a:p>
            <a:pPr marL="285750" indent="-285750">
              <a:buFont typeface="Arial" panose="020B0604020202020204" pitchFamily="34" charset="0"/>
              <a:buChar char="•"/>
            </a:pPr>
            <a:r>
              <a:rPr lang="en-GB" sz="1400">
                <a:latin typeface="Comic Sans MS"/>
              </a:rPr>
              <a:t>Go to local museums, parks, wildlife reserves and into nature. </a:t>
            </a:r>
            <a:endParaRPr lang="en-GB" sz="1400">
              <a:latin typeface="Comic Sans MS" panose="030F0702030302020204" pitchFamily="66" charset="0"/>
            </a:endParaRPr>
          </a:p>
          <a:p>
            <a:pPr marL="285750" indent="-285750">
              <a:buFont typeface="Arial" panose="020B0604020202020204" pitchFamily="34" charset="0"/>
              <a:buChar char="•"/>
            </a:pPr>
            <a:r>
              <a:rPr lang="en-GB" sz="1400">
                <a:latin typeface="Comic Sans MS"/>
              </a:rPr>
              <a:t>Talk about the world around them and encourage them to ask questions. </a:t>
            </a:r>
            <a:endParaRPr lang="en-GB" sz="1400">
              <a:latin typeface="Comic Sans MS" panose="030F0702030302020204" pitchFamily="66" charset="0"/>
            </a:endParaRPr>
          </a:p>
          <a:p>
            <a:pPr marL="285750" indent="-285750">
              <a:buFont typeface="Arial" panose="020B0604020202020204" pitchFamily="34" charset="0"/>
              <a:buChar char="•"/>
            </a:pPr>
            <a:r>
              <a:rPr lang="en-GB" sz="1400">
                <a:latin typeface="Comic Sans MS"/>
              </a:rPr>
              <a:t>Get to know what your child is learning—we will send home a newsletter each term for you to read. </a:t>
            </a:r>
            <a:endParaRPr lang="en-GB" sz="1400">
              <a:latin typeface="Comic Sans MS" panose="030F0702030302020204" pitchFamily="66" charset="0"/>
            </a:endParaRPr>
          </a:p>
          <a:p>
            <a:pPr marL="285750" indent="-285750">
              <a:buFont typeface="Arial" panose="020B0604020202020204" pitchFamily="34" charset="0"/>
              <a:buChar char="•"/>
            </a:pPr>
            <a:r>
              <a:rPr lang="en-GB" sz="1400">
                <a:latin typeface="Comic Sans MS"/>
              </a:rPr>
              <a:t>Take time to listen to your child and explain things carefully, developing their understanding and vocabulary. </a:t>
            </a:r>
            <a:endParaRPr lang="en-GB" sz="1400">
              <a:latin typeface="Comic Sans MS" panose="030F0702030302020204" pitchFamily="66" charset="0"/>
            </a:endParaRPr>
          </a:p>
          <a:p>
            <a:pPr marL="285750" indent="-285750">
              <a:buFont typeface="Arial" panose="020B0604020202020204" pitchFamily="34" charset="0"/>
              <a:buChar char="•"/>
            </a:pPr>
            <a:r>
              <a:rPr lang="en-GB" sz="1400">
                <a:latin typeface="Comic Sans MS"/>
              </a:rPr>
              <a:t>Let your children help you at home with the cooking, cleaning and shopping—they relish an opportunity to feel useful! </a:t>
            </a:r>
            <a:endParaRPr lang="en-GB" sz="1400">
              <a:latin typeface="Comic Sans MS" panose="030F0702030302020204" pitchFamily="66" charset="0"/>
            </a:endParaRPr>
          </a:p>
          <a:p>
            <a:pPr marL="285750" indent="-285750">
              <a:buFont typeface="Arial" panose="020B0604020202020204" pitchFamily="34" charset="0"/>
              <a:buChar char="•"/>
            </a:pPr>
            <a:r>
              <a:rPr lang="en-GB" sz="1400">
                <a:latin typeface="Comic Sans MS"/>
              </a:rPr>
              <a:t>Be patient when your child is helping.</a:t>
            </a:r>
            <a:r>
              <a:rPr lang="en-GB" sz="1600">
                <a:latin typeface="Comic Sans MS"/>
              </a:rPr>
              <a:t> </a:t>
            </a:r>
            <a:endParaRPr lang="en-GB" sz="1600">
              <a:latin typeface="Comic Sans MS" panose="030F0702030302020204" pitchFamily="66" charset="0"/>
            </a:endParaRPr>
          </a:p>
          <a:p>
            <a:pPr marL="285750" indent="-285750">
              <a:buFont typeface="Arial" panose="020B0604020202020204" pitchFamily="34" charset="0"/>
              <a:buChar char="•"/>
            </a:pPr>
            <a:r>
              <a:rPr lang="en-GB" sz="1400">
                <a:latin typeface="Comic Sans MS"/>
              </a:rPr>
              <a:t>Lay your child’s clothes out in the correct order each morning so they can dress themselves.</a:t>
            </a:r>
          </a:p>
          <a:p>
            <a:pPr marL="285750" indent="-285750">
              <a:buFont typeface="Arial" panose="020B0604020202020204" pitchFamily="34" charset="0"/>
              <a:buChar char="•"/>
            </a:pPr>
            <a:r>
              <a:rPr lang="en-GB" sz="1400">
                <a:latin typeface="Comic Sans MS"/>
              </a:rPr>
              <a:t>Children are expected to toilet themselves once they begin Reception.</a:t>
            </a:r>
          </a:p>
          <a:p>
            <a:r>
              <a:rPr lang="en-GB" sz="1600"/>
              <a:t> </a:t>
            </a:r>
            <a:endParaRPr lang="en-GB"/>
          </a:p>
        </p:txBody>
      </p:sp>
    </p:spTree>
    <p:extLst>
      <p:ext uri="{BB962C8B-B14F-4D97-AF65-F5344CB8AC3E}">
        <p14:creationId xmlns:p14="http://schemas.microsoft.com/office/powerpoint/2010/main" val="1491882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97E414-8BF6-4F60-9676-9E2E83F8EE5D}"/>
              </a:ext>
            </a:extLst>
          </p:cNvPr>
          <p:cNvSpPr txBox="1"/>
          <p:nvPr/>
        </p:nvSpPr>
        <p:spPr>
          <a:xfrm>
            <a:off x="1557883" y="751344"/>
            <a:ext cx="9812482" cy="4108817"/>
          </a:xfrm>
          <a:prstGeom prst="rect">
            <a:avLst/>
          </a:prstGeom>
          <a:noFill/>
        </p:spPr>
        <p:txBody>
          <a:bodyPr wrap="square" anchor="t">
            <a:spAutoFit/>
          </a:bodyPr>
          <a:lstStyle/>
          <a:p>
            <a:endParaRPr lang="en-GB"/>
          </a:p>
          <a:p>
            <a:r>
              <a:rPr lang="en-GB"/>
              <a:t> </a:t>
            </a:r>
          </a:p>
          <a:p>
            <a:r>
              <a:rPr lang="en-GB"/>
              <a:t> </a:t>
            </a:r>
          </a:p>
          <a:p>
            <a:endParaRPr lang="en-GB" u="sng">
              <a:latin typeface="Comic Sans MS" panose="030F0702030302020204" pitchFamily="66" charset="0"/>
            </a:endParaRPr>
          </a:p>
          <a:p>
            <a:endParaRPr lang="en-GB" u="sng">
              <a:latin typeface="Comic Sans MS" panose="030F0702030302020204" pitchFamily="66" charset="0"/>
            </a:endParaRPr>
          </a:p>
          <a:p>
            <a:r>
              <a:rPr lang="en-GB"/>
              <a:t> </a:t>
            </a:r>
          </a:p>
          <a:p>
            <a:endParaRPr lang="en-GB" u="sng">
              <a:latin typeface="Comic Sans MS" panose="030F0702030302020204" pitchFamily="66" charset="0"/>
            </a:endParaRPr>
          </a:p>
          <a:p>
            <a:endParaRPr lang="en-GB" u="sng">
              <a:latin typeface="Comic Sans MS" panose="030F0702030302020204" pitchFamily="66" charset="0"/>
            </a:endParaRPr>
          </a:p>
          <a:p>
            <a:endParaRPr lang="en-GB" u="sng">
              <a:latin typeface="Comic Sans MS" panose="030F0702030302020204" pitchFamily="66" charset="0"/>
            </a:endParaRPr>
          </a:p>
          <a:p>
            <a:endParaRPr lang="en-GB" sz="1100" u="sng">
              <a:latin typeface="Comic Sans MS"/>
            </a:endParaRPr>
          </a:p>
          <a:p>
            <a:endParaRPr lang="en-GB" sz="1100" u="sng">
              <a:latin typeface="Comic Sans MS"/>
            </a:endParaRPr>
          </a:p>
          <a:p>
            <a:endParaRPr lang="en-GB" sz="1100" u="sng">
              <a:latin typeface="Comic Sans MS"/>
            </a:endParaRPr>
          </a:p>
          <a:p>
            <a:endParaRPr lang="en-GB" sz="1100" u="sng">
              <a:latin typeface="Comic Sans MS"/>
            </a:endParaRPr>
          </a:p>
          <a:p>
            <a:endParaRPr lang="en-GB" sz="1100" u="sng">
              <a:latin typeface="Comic Sans MS"/>
            </a:endParaRPr>
          </a:p>
          <a:p>
            <a:endParaRPr lang="en-GB" sz="1100" u="sng">
              <a:latin typeface="Comic Sans MS"/>
            </a:endParaRPr>
          </a:p>
          <a:p>
            <a:endParaRPr lang="en-GB" sz="1100" u="sng">
              <a:latin typeface="Comic Sans MS"/>
            </a:endParaRPr>
          </a:p>
          <a:p>
            <a:endParaRPr lang="en-GB" sz="1100" u="sng">
              <a:latin typeface="Comic Sans MS"/>
            </a:endParaRPr>
          </a:p>
          <a:p>
            <a:endParaRPr lang="en-GB" sz="1100" u="sng">
              <a:latin typeface="Comic Sans MS"/>
            </a:endParaRPr>
          </a:p>
        </p:txBody>
      </p:sp>
      <p:sp>
        <p:nvSpPr>
          <p:cNvPr id="5" name="TextBox 4">
            <a:extLst>
              <a:ext uri="{FF2B5EF4-FFF2-40B4-BE49-F238E27FC236}">
                <a16:creationId xmlns:a16="http://schemas.microsoft.com/office/drawing/2014/main" id="{DB711C30-6D70-4E47-8CDC-952E88DADDD0}"/>
              </a:ext>
            </a:extLst>
          </p:cNvPr>
          <p:cNvSpPr txBox="1"/>
          <p:nvPr/>
        </p:nvSpPr>
        <p:spPr>
          <a:xfrm>
            <a:off x="4724400" y="320040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rgbClr val="333333"/>
              </a:solidFill>
              <a:latin typeface="open sans"/>
            </a:endParaRPr>
          </a:p>
          <a:p>
            <a:endParaRPr lang="en-US" b="1">
              <a:solidFill>
                <a:srgbClr val="030202"/>
              </a:solidFill>
              <a:latin typeface="open sans"/>
            </a:endParaRPr>
          </a:p>
        </p:txBody>
      </p:sp>
      <p:sp>
        <p:nvSpPr>
          <p:cNvPr id="2" name="TextBox 1">
            <a:extLst>
              <a:ext uri="{FF2B5EF4-FFF2-40B4-BE49-F238E27FC236}">
                <a16:creationId xmlns:a16="http://schemas.microsoft.com/office/drawing/2014/main" id="{07736BE4-FC37-4823-805C-DBA465570990}"/>
              </a:ext>
            </a:extLst>
          </p:cNvPr>
          <p:cNvSpPr txBox="1"/>
          <p:nvPr/>
        </p:nvSpPr>
        <p:spPr>
          <a:xfrm>
            <a:off x="1641764" y="749877"/>
            <a:ext cx="8484176"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b="1" u="sng">
                <a:latin typeface="Comic Sans MS"/>
              </a:rPr>
              <a:t>Holidays</a:t>
            </a:r>
          </a:p>
          <a:p>
            <a:endParaRPr lang="en-GB">
              <a:latin typeface="Comic Sans MS"/>
            </a:endParaRPr>
          </a:p>
          <a:p>
            <a:r>
              <a:rPr lang="en-GB" b="1">
                <a:latin typeface="Comic Sans MS"/>
              </a:rPr>
              <a:t>Autumn Term 2020</a:t>
            </a:r>
            <a:endParaRPr lang="en-GB">
              <a:latin typeface="Comic Sans MS"/>
            </a:endParaRPr>
          </a:p>
          <a:p>
            <a:r>
              <a:rPr lang="en-GB">
                <a:latin typeface="Comic Sans MS"/>
                <a:ea typeface="+mn-lt"/>
                <a:cs typeface="+mn-lt"/>
              </a:rPr>
              <a:t>Term Starts: Tuesday 1 September 2020</a:t>
            </a:r>
          </a:p>
          <a:p>
            <a:r>
              <a:rPr lang="en-GB">
                <a:solidFill>
                  <a:srgbClr val="FF0000"/>
                </a:solidFill>
                <a:latin typeface="Comic Sans MS"/>
                <a:ea typeface="+mn-lt"/>
                <a:cs typeface="+mn-lt"/>
              </a:rPr>
              <a:t>Start dates and induction process to be confirmed via Tapestry and website</a:t>
            </a:r>
            <a:br>
              <a:rPr lang="en-GB">
                <a:latin typeface="Comic Sans MS"/>
                <a:ea typeface="+mn-lt"/>
                <a:cs typeface="+mn-lt"/>
              </a:rPr>
            </a:br>
            <a:r>
              <a:rPr lang="en-GB">
                <a:latin typeface="Comic Sans MS"/>
                <a:ea typeface="+mn-lt"/>
                <a:cs typeface="+mn-lt"/>
              </a:rPr>
              <a:t>Half Term: Monday 26 October 2020 to Friday 30 October 2020</a:t>
            </a:r>
            <a:br>
              <a:rPr lang="en-GB">
                <a:latin typeface="Comic Sans MS"/>
                <a:ea typeface="+mn-lt"/>
                <a:cs typeface="+mn-lt"/>
              </a:rPr>
            </a:br>
            <a:r>
              <a:rPr lang="en-GB">
                <a:latin typeface="Comic Sans MS"/>
                <a:ea typeface="+mn-lt"/>
                <a:cs typeface="+mn-lt"/>
              </a:rPr>
              <a:t>Term Ends: Friday 18 December 2020</a:t>
            </a:r>
            <a:endParaRPr lang="en-GB">
              <a:latin typeface="Comic Sans MS"/>
            </a:endParaRPr>
          </a:p>
          <a:p>
            <a:br>
              <a:rPr lang="en-US"/>
            </a:br>
            <a:endParaRPr lang="en-US">
              <a:latin typeface="Comic Sans MS"/>
            </a:endParaRPr>
          </a:p>
          <a:p>
            <a:r>
              <a:rPr lang="en-GB" b="1">
                <a:latin typeface="Comic Sans MS"/>
              </a:rPr>
              <a:t>Spring Term 2021</a:t>
            </a:r>
            <a:endParaRPr lang="en-GB">
              <a:latin typeface="Comic Sans MS"/>
            </a:endParaRPr>
          </a:p>
          <a:p>
            <a:r>
              <a:rPr lang="en-GB">
                <a:latin typeface="Comic Sans MS"/>
                <a:ea typeface="+mn-lt"/>
                <a:cs typeface="+mn-lt"/>
              </a:rPr>
              <a:t>Term Starts: Monday 4 January 2021</a:t>
            </a:r>
            <a:br>
              <a:rPr lang="en-GB">
                <a:latin typeface="Comic Sans MS"/>
                <a:ea typeface="+mn-lt"/>
                <a:cs typeface="+mn-lt"/>
              </a:rPr>
            </a:br>
            <a:r>
              <a:rPr lang="en-GB">
                <a:latin typeface="Comic Sans MS"/>
                <a:ea typeface="+mn-lt"/>
                <a:cs typeface="+mn-lt"/>
              </a:rPr>
              <a:t>Half Term: Monday 15 February 2021 to Friday 19 February 2021</a:t>
            </a:r>
            <a:br>
              <a:rPr lang="en-GB">
                <a:latin typeface="Comic Sans MS"/>
                <a:ea typeface="+mn-lt"/>
                <a:cs typeface="+mn-lt"/>
              </a:rPr>
            </a:br>
            <a:r>
              <a:rPr lang="en-GB">
                <a:latin typeface="Comic Sans MS"/>
                <a:ea typeface="+mn-lt"/>
                <a:cs typeface="+mn-lt"/>
              </a:rPr>
              <a:t>Term Ends: Thursday 1 April 2021</a:t>
            </a:r>
            <a:endParaRPr lang="en-GB">
              <a:latin typeface="Comic Sans MS"/>
            </a:endParaRPr>
          </a:p>
          <a:p>
            <a:br>
              <a:rPr lang="en-US"/>
            </a:br>
            <a:endParaRPr lang="en-US">
              <a:latin typeface="Comic Sans MS"/>
            </a:endParaRPr>
          </a:p>
          <a:p>
            <a:r>
              <a:rPr lang="en-GB" b="1">
                <a:latin typeface="Comic Sans MS"/>
              </a:rPr>
              <a:t>Summer Term 2021</a:t>
            </a:r>
            <a:endParaRPr lang="en-GB">
              <a:latin typeface="Comic Sans MS"/>
            </a:endParaRPr>
          </a:p>
          <a:p>
            <a:r>
              <a:rPr lang="en-GB">
                <a:latin typeface="Comic Sans MS"/>
                <a:ea typeface="+mn-lt"/>
                <a:cs typeface="+mn-lt"/>
              </a:rPr>
              <a:t>Term Starts: Monday 19 April 2021</a:t>
            </a:r>
            <a:br>
              <a:rPr lang="en-GB">
                <a:latin typeface="Comic Sans MS"/>
                <a:ea typeface="+mn-lt"/>
                <a:cs typeface="+mn-lt"/>
              </a:rPr>
            </a:br>
            <a:r>
              <a:rPr lang="en-GB">
                <a:latin typeface="Comic Sans MS"/>
                <a:ea typeface="+mn-lt"/>
                <a:cs typeface="+mn-lt"/>
              </a:rPr>
              <a:t>Half Term: Monday 31 May 2021 to Friday 4 June 2021</a:t>
            </a:r>
            <a:br>
              <a:rPr lang="en-GB">
                <a:latin typeface="Comic Sans MS"/>
                <a:ea typeface="+mn-lt"/>
                <a:cs typeface="+mn-lt"/>
              </a:rPr>
            </a:br>
            <a:r>
              <a:rPr lang="en-GB">
                <a:latin typeface="Comic Sans MS"/>
                <a:ea typeface="+mn-lt"/>
                <a:cs typeface="+mn-lt"/>
              </a:rPr>
              <a:t>Term Ends: Wednesday 21 July 2021</a:t>
            </a:r>
            <a:endParaRPr lang="en-GB">
              <a:latin typeface="Comic Sans MS"/>
            </a:endParaRPr>
          </a:p>
          <a:p>
            <a:endParaRPr lang="en-GB">
              <a:cs typeface="Calibri"/>
            </a:endParaRPr>
          </a:p>
          <a:p>
            <a:endParaRPr lang="en-GB">
              <a:cs typeface="Calibri"/>
            </a:endParaRPr>
          </a:p>
          <a:p>
            <a:endParaRPr lang="en-GB">
              <a:cs typeface="Calibri"/>
            </a:endParaRPr>
          </a:p>
        </p:txBody>
      </p:sp>
    </p:spTree>
    <p:extLst>
      <p:ext uri="{BB962C8B-B14F-4D97-AF65-F5344CB8AC3E}">
        <p14:creationId xmlns:p14="http://schemas.microsoft.com/office/powerpoint/2010/main" val="283760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838AFB-FBD6-4979-8237-BBC0843153E9}"/>
              </a:ext>
            </a:extLst>
          </p:cNvPr>
          <p:cNvSpPr txBox="1"/>
          <p:nvPr/>
        </p:nvSpPr>
        <p:spPr>
          <a:xfrm>
            <a:off x="908150" y="736657"/>
            <a:ext cx="10072631" cy="5386090"/>
          </a:xfrm>
          <a:prstGeom prst="rect">
            <a:avLst/>
          </a:prstGeom>
          <a:noFill/>
        </p:spPr>
        <p:txBody>
          <a:bodyPr wrap="square" anchor="t">
            <a:spAutoFit/>
          </a:bodyPr>
          <a:lstStyle/>
          <a:p>
            <a:r>
              <a:rPr lang="en-GB" sz="3200" u="sng">
                <a:latin typeface="Comic Sans MS" panose="030F0702030302020204" pitchFamily="66" charset="0"/>
              </a:rPr>
              <a:t>Contact details </a:t>
            </a:r>
          </a:p>
          <a:p>
            <a:r>
              <a:rPr lang="en-GB" sz="2400">
                <a:latin typeface="Comic Sans MS" panose="030F0702030302020204" pitchFamily="66" charset="0"/>
              </a:rPr>
              <a:t> </a:t>
            </a:r>
          </a:p>
          <a:p>
            <a:r>
              <a:rPr lang="en-GB" sz="2400">
                <a:latin typeface="Comic Sans MS"/>
              </a:rPr>
              <a:t>Parkfield Community School, Parkfield Road, </a:t>
            </a:r>
            <a:r>
              <a:rPr lang="en-GB" sz="2400" err="1">
                <a:latin typeface="Comic Sans MS"/>
              </a:rPr>
              <a:t>Saltley</a:t>
            </a:r>
            <a:r>
              <a:rPr lang="en-GB" sz="2400">
                <a:latin typeface="Comic Sans MS"/>
              </a:rPr>
              <a:t>, Birmingham, </a:t>
            </a:r>
          </a:p>
          <a:p>
            <a:r>
              <a:rPr lang="en-GB" sz="2400">
                <a:latin typeface="Comic Sans MS"/>
              </a:rPr>
              <a:t>B8 3AX</a:t>
            </a:r>
            <a:endParaRPr lang="en-GB">
              <a:latin typeface="Comic Sans MS"/>
            </a:endParaRPr>
          </a:p>
          <a:p>
            <a:r>
              <a:rPr lang="en-GB" sz="2400">
                <a:latin typeface="Comic Sans MS" panose="030F0702030302020204" pitchFamily="66" charset="0"/>
              </a:rPr>
              <a:t> </a:t>
            </a:r>
          </a:p>
          <a:p>
            <a:r>
              <a:rPr lang="en-GB" sz="2400">
                <a:latin typeface="Comic Sans MS" panose="030F0702030302020204" pitchFamily="66" charset="0"/>
              </a:rPr>
              <a:t>Telephone: 0121 – 464 - 1131</a:t>
            </a:r>
          </a:p>
          <a:p>
            <a:r>
              <a:rPr lang="en-GB" sz="2400">
                <a:latin typeface="Comic Sans MS" panose="030F0702030302020204" pitchFamily="66" charset="0"/>
              </a:rPr>
              <a:t> </a:t>
            </a:r>
          </a:p>
          <a:p>
            <a:r>
              <a:rPr lang="en-GB" sz="2400">
                <a:latin typeface="Comic Sans MS" panose="030F0702030302020204" pitchFamily="66" charset="0"/>
              </a:rPr>
              <a:t>Email: enquiry@parkfield.excelsiormat.org</a:t>
            </a:r>
          </a:p>
          <a:p>
            <a:r>
              <a:rPr lang="en-GB" sz="2400">
                <a:latin typeface="Comic Sans MS" panose="030F0702030302020204" pitchFamily="66" charset="0"/>
              </a:rPr>
              <a:t> </a:t>
            </a:r>
          </a:p>
          <a:p>
            <a:r>
              <a:rPr lang="en-GB" sz="2400">
                <a:latin typeface="Comic Sans MS" panose="030F0702030302020204" pitchFamily="66" charset="0"/>
              </a:rPr>
              <a:t>School Website: www.parkfield.excelsiormat.org</a:t>
            </a:r>
          </a:p>
          <a:p>
            <a:r>
              <a:rPr lang="en-GB" sz="2400">
                <a:latin typeface="Comic Sans MS" panose="030F0702030302020204" pitchFamily="66" charset="0"/>
              </a:rPr>
              <a:t> </a:t>
            </a:r>
          </a:p>
          <a:p>
            <a:r>
              <a:rPr lang="en-GB" sz="2400">
                <a:latin typeface="Comic Sans MS" panose="030F0702030302020204" pitchFamily="66" charset="0"/>
              </a:rPr>
              <a:t>Head Teacher: Mr J Wright</a:t>
            </a:r>
          </a:p>
          <a:p>
            <a:r>
              <a:rPr lang="en-GB" sz="2400">
                <a:latin typeface="Comic Sans MS" panose="030F0702030302020204" pitchFamily="66" charset="0"/>
              </a:rPr>
              <a:t> </a:t>
            </a:r>
          </a:p>
          <a:p>
            <a:r>
              <a:rPr lang="en-GB" sz="2400">
                <a:latin typeface="Comic Sans MS" panose="030F0702030302020204" pitchFamily="66" charset="0"/>
              </a:rPr>
              <a:t>Deputy Head Teacher: Mrs A Schofield</a:t>
            </a:r>
          </a:p>
        </p:txBody>
      </p:sp>
      <p:pic>
        <p:nvPicPr>
          <p:cNvPr id="2" name="Picture 2" descr="Parkfield Community (@ParkfieldSchool) | Twitter">
            <a:extLst>
              <a:ext uri="{FF2B5EF4-FFF2-40B4-BE49-F238E27FC236}">
                <a16:creationId xmlns:a16="http://schemas.microsoft.com/office/drawing/2014/main" id="{A427CB3D-2672-41C9-A09B-09B518E4C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5905" y="4216702"/>
            <a:ext cx="1870005" cy="1870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82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E8CB44-D498-42ED-9524-BE7E5878BF81}"/>
              </a:ext>
            </a:extLst>
          </p:cNvPr>
          <p:cNvSpPr txBox="1"/>
          <p:nvPr/>
        </p:nvSpPr>
        <p:spPr>
          <a:xfrm>
            <a:off x="2888974" y="597212"/>
            <a:ext cx="6096000" cy="646331"/>
          </a:xfrm>
          <a:prstGeom prst="rect">
            <a:avLst/>
          </a:prstGeom>
          <a:noFill/>
        </p:spPr>
        <p:txBody>
          <a:bodyPr wrap="square">
            <a:spAutoFit/>
          </a:bodyPr>
          <a:lstStyle/>
          <a:p>
            <a:pPr algn="ctr"/>
            <a:r>
              <a:rPr lang="en-GB" sz="3600" u="sng">
                <a:latin typeface="Comic Sans MS" panose="030F0702030302020204" pitchFamily="66" charset="0"/>
              </a:rPr>
              <a:t>Meet the Staff</a:t>
            </a:r>
          </a:p>
        </p:txBody>
      </p:sp>
      <p:sp>
        <p:nvSpPr>
          <p:cNvPr id="2" name="Rectangle 1">
            <a:extLst>
              <a:ext uri="{FF2B5EF4-FFF2-40B4-BE49-F238E27FC236}">
                <a16:creationId xmlns:a16="http://schemas.microsoft.com/office/drawing/2014/main" id="{2108343E-D065-4A1C-9A66-0DA963310B79}"/>
              </a:ext>
            </a:extLst>
          </p:cNvPr>
          <p:cNvSpPr/>
          <p:nvPr/>
        </p:nvSpPr>
        <p:spPr>
          <a:xfrm>
            <a:off x="1033670" y="1676399"/>
            <a:ext cx="2875721" cy="2902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312B567-8987-4705-B369-8F58CCA43FFA}"/>
              </a:ext>
            </a:extLst>
          </p:cNvPr>
          <p:cNvSpPr/>
          <p:nvPr/>
        </p:nvSpPr>
        <p:spPr>
          <a:xfrm>
            <a:off x="4581939" y="1676399"/>
            <a:ext cx="2875721" cy="2902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2A78450-5BF0-4D5D-A7EB-4ABB00FC8556}"/>
              </a:ext>
            </a:extLst>
          </p:cNvPr>
          <p:cNvSpPr/>
          <p:nvPr/>
        </p:nvSpPr>
        <p:spPr>
          <a:xfrm>
            <a:off x="8130208" y="1676399"/>
            <a:ext cx="2875721" cy="2902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B0679C5A-7D44-4EE5-BD63-9369BDAC71B7}"/>
              </a:ext>
            </a:extLst>
          </p:cNvPr>
          <p:cNvSpPr txBox="1"/>
          <p:nvPr/>
        </p:nvSpPr>
        <p:spPr>
          <a:xfrm>
            <a:off x="1033670" y="4837043"/>
            <a:ext cx="2875721" cy="923330"/>
          </a:xfrm>
          <a:prstGeom prst="rect">
            <a:avLst/>
          </a:prstGeom>
          <a:noFill/>
        </p:spPr>
        <p:txBody>
          <a:bodyPr wrap="square" rtlCol="0">
            <a:spAutoFit/>
          </a:bodyPr>
          <a:lstStyle/>
          <a:p>
            <a:pPr algn="ctr"/>
            <a:r>
              <a:rPr lang="en-GB">
                <a:latin typeface="Comic Sans MS" panose="030F0702030302020204" pitchFamily="66" charset="0"/>
              </a:rPr>
              <a:t>Mrs E Lloyd</a:t>
            </a:r>
          </a:p>
          <a:p>
            <a:pPr algn="ctr"/>
            <a:r>
              <a:rPr lang="en-GB">
                <a:latin typeface="Comic Sans MS" panose="030F0702030302020204" pitchFamily="66" charset="0"/>
              </a:rPr>
              <a:t>Lily Class Teacher</a:t>
            </a:r>
          </a:p>
          <a:p>
            <a:pPr algn="ctr"/>
            <a:r>
              <a:rPr lang="en-GB">
                <a:latin typeface="Comic Sans MS" panose="030F0702030302020204" pitchFamily="66" charset="0"/>
              </a:rPr>
              <a:t>EYFS Lead</a:t>
            </a:r>
          </a:p>
        </p:txBody>
      </p:sp>
      <p:sp>
        <p:nvSpPr>
          <p:cNvPr id="13" name="TextBox 12">
            <a:extLst>
              <a:ext uri="{FF2B5EF4-FFF2-40B4-BE49-F238E27FC236}">
                <a16:creationId xmlns:a16="http://schemas.microsoft.com/office/drawing/2014/main" id="{B2AAAA3F-5AD5-4A63-9010-7E885C4BD884}"/>
              </a:ext>
            </a:extLst>
          </p:cNvPr>
          <p:cNvSpPr txBox="1"/>
          <p:nvPr/>
        </p:nvSpPr>
        <p:spPr>
          <a:xfrm>
            <a:off x="3048000" y="4726562"/>
            <a:ext cx="6096000" cy="923330"/>
          </a:xfrm>
          <a:prstGeom prst="rect">
            <a:avLst/>
          </a:prstGeom>
          <a:noFill/>
        </p:spPr>
        <p:txBody>
          <a:bodyPr wrap="square" anchor="t">
            <a:spAutoFit/>
          </a:bodyPr>
          <a:lstStyle/>
          <a:p>
            <a:pPr algn="ctr"/>
            <a:r>
              <a:rPr lang="en-GB" dirty="0">
                <a:latin typeface="Comic Sans MS"/>
              </a:rPr>
              <a:t>Mrs K O`Brien</a:t>
            </a:r>
            <a:endParaRPr lang="en-US" dirty="0"/>
          </a:p>
          <a:p>
            <a:pPr algn="ctr"/>
            <a:r>
              <a:rPr lang="en-GB" dirty="0">
                <a:latin typeface="Comic Sans MS"/>
              </a:rPr>
              <a:t> Class Teacher</a:t>
            </a:r>
          </a:p>
          <a:p>
            <a:pPr algn="ctr"/>
            <a:endParaRPr lang="en-GB">
              <a:latin typeface="Comic Sans MS" panose="030F0702030302020204" pitchFamily="66" charset="0"/>
            </a:endParaRPr>
          </a:p>
        </p:txBody>
      </p:sp>
      <p:sp>
        <p:nvSpPr>
          <p:cNvPr id="15" name="TextBox 14">
            <a:extLst>
              <a:ext uri="{FF2B5EF4-FFF2-40B4-BE49-F238E27FC236}">
                <a16:creationId xmlns:a16="http://schemas.microsoft.com/office/drawing/2014/main" id="{C7340870-2BEE-4327-B614-D69A5EFC9C72}"/>
              </a:ext>
            </a:extLst>
          </p:cNvPr>
          <p:cNvSpPr txBox="1"/>
          <p:nvPr/>
        </p:nvSpPr>
        <p:spPr>
          <a:xfrm>
            <a:off x="6579780" y="4780550"/>
            <a:ext cx="6096000" cy="646331"/>
          </a:xfrm>
          <a:prstGeom prst="rect">
            <a:avLst/>
          </a:prstGeom>
          <a:noFill/>
        </p:spPr>
        <p:txBody>
          <a:bodyPr wrap="square" anchor="t">
            <a:spAutoFit/>
          </a:bodyPr>
          <a:lstStyle/>
          <a:p>
            <a:pPr algn="ctr"/>
            <a:r>
              <a:rPr lang="en-GB" dirty="0">
                <a:latin typeface="Comic Sans MS"/>
              </a:rPr>
              <a:t>Mrs F Malik</a:t>
            </a:r>
          </a:p>
          <a:p>
            <a:pPr algn="ctr"/>
            <a:r>
              <a:rPr lang="en-GB" dirty="0">
                <a:latin typeface="Comic Sans MS"/>
              </a:rPr>
              <a:t>Teaching Assistant</a:t>
            </a:r>
          </a:p>
        </p:txBody>
      </p:sp>
      <p:sp>
        <p:nvSpPr>
          <p:cNvPr id="16" name="TextBox 15">
            <a:extLst>
              <a:ext uri="{FF2B5EF4-FFF2-40B4-BE49-F238E27FC236}">
                <a16:creationId xmlns:a16="http://schemas.microsoft.com/office/drawing/2014/main" id="{D94B688B-8CF6-44F2-9FEF-90C3331B48F3}"/>
              </a:ext>
            </a:extLst>
          </p:cNvPr>
          <p:cNvSpPr txBox="1"/>
          <p:nvPr/>
        </p:nvSpPr>
        <p:spPr>
          <a:xfrm>
            <a:off x="1033670" y="5760373"/>
            <a:ext cx="9972259" cy="369332"/>
          </a:xfrm>
          <a:prstGeom prst="rect">
            <a:avLst/>
          </a:prstGeom>
          <a:noFill/>
        </p:spPr>
        <p:txBody>
          <a:bodyPr wrap="square" rtlCol="0" anchor="t">
            <a:spAutoFit/>
          </a:bodyPr>
          <a:lstStyle/>
          <a:p>
            <a:endParaRPr lang="en-GB" dirty="0">
              <a:latin typeface="Comic Sans MS" panose="030F0702030302020204" pitchFamily="66" charset="0"/>
            </a:endParaRPr>
          </a:p>
        </p:txBody>
      </p:sp>
      <p:pic>
        <p:nvPicPr>
          <p:cNvPr id="4" name="Picture 5" descr="A person posing for a photo&#10;&#10;Description generated with very high confidence">
            <a:extLst>
              <a:ext uri="{FF2B5EF4-FFF2-40B4-BE49-F238E27FC236}">
                <a16:creationId xmlns:a16="http://schemas.microsoft.com/office/drawing/2014/main" id="{BC5F80CA-152D-4A3B-8375-864BFF2DA61B}"/>
              </a:ext>
            </a:extLst>
          </p:cNvPr>
          <p:cNvPicPr>
            <a:picLocks noChangeAspect="1"/>
          </p:cNvPicPr>
          <p:nvPr/>
        </p:nvPicPr>
        <p:blipFill>
          <a:blip r:embed="rId2"/>
          <a:stretch>
            <a:fillRect/>
          </a:stretch>
        </p:blipFill>
        <p:spPr>
          <a:xfrm>
            <a:off x="1420393" y="2131623"/>
            <a:ext cx="2105025" cy="1962150"/>
          </a:xfrm>
          <a:prstGeom prst="rect">
            <a:avLst/>
          </a:prstGeom>
        </p:spPr>
      </p:pic>
      <p:pic>
        <p:nvPicPr>
          <p:cNvPr id="6" name="Picture 6" descr="A person wearing glasses and smiling at the camera&#10;&#10;Description generated with very high confidence">
            <a:extLst>
              <a:ext uri="{FF2B5EF4-FFF2-40B4-BE49-F238E27FC236}">
                <a16:creationId xmlns:a16="http://schemas.microsoft.com/office/drawing/2014/main" id="{DD699D03-FC33-4DB4-B11A-D21247AC1F19}"/>
              </a:ext>
            </a:extLst>
          </p:cNvPr>
          <p:cNvPicPr>
            <a:picLocks noChangeAspect="1"/>
          </p:cNvPicPr>
          <p:nvPr/>
        </p:nvPicPr>
        <p:blipFill>
          <a:blip r:embed="rId3"/>
          <a:stretch>
            <a:fillRect/>
          </a:stretch>
        </p:blipFill>
        <p:spPr>
          <a:xfrm>
            <a:off x="5243945" y="2076450"/>
            <a:ext cx="1721428" cy="2289464"/>
          </a:xfrm>
          <a:prstGeom prst="rect">
            <a:avLst/>
          </a:prstGeom>
        </p:spPr>
      </p:pic>
      <p:pic>
        <p:nvPicPr>
          <p:cNvPr id="7" name="Picture 7" descr="A person wearing a hat&#10;&#10;Description generated with very high confidence">
            <a:extLst>
              <a:ext uri="{FF2B5EF4-FFF2-40B4-BE49-F238E27FC236}">
                <a16:creationId xmlns:a16="http://schemas.microsoft.com/office/drawing/2014/main" id="{63A50D53-F5F4-4BE6-AC9A-B3E414EB098B}"/>
              </a:ext>
            </a:extLst>
          </p:cNvPr>
          <p:cNvPicPr>
            <a:picLocks noChangeAspect="1"/>
          </p:cNvPicPr>
          <p:nvPr/>
        </p:nvPicPr>
        <p:blipFill>
          <a:blip r:embed="rId4"/>
          <a:stretch>
            <a:fillRect/>
          </a:stretch>
        </p:blipFill>
        <p:spPr>
          <a:xfrm>
            <a:off x="8759536" y="1929982"/>
            <a:ext cx="1678132" cy="2504468"/>
          </a:xfrm>
          <a:prstGeom prst="rect">
            <a:avLst/>
          </a:prstGeom>
        </p:spPr>
      </p:pic>
    </p:spTree>
    <p:extLst>
      <p:ext uri="{BB962C8B-B14F-4D97-AF65-F5344CB8AC3E}">
        <p14:creationId xmlns:p14="http://schemas.microsoft.com/office/powerpoint/2010/main" val="2182744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rganized clipart parent teacher, Organized parent teacher ...">
            <a:extLst>
              <a:ext uri="{FF2B5EF4-FFF2-40B4-BE49-F238E27FC236}">
                <a16:creationId xmlns:a16="http://schemas.microsoft.com/office/drawing/2014/main" id="{D6DEA4D7-C115-4626-B00D-93E0B66846FA}"/>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8296" y="248063"/>
            <a:ext cx="11635408" cy="64074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0B0B5CF-94D1-4029-A02E-6F3562868A2D}"/>
              </a:ext>
            </a:extLst>
          </p:cNvPr>
          <p:cNvSpPr txBox="1"/>
          <p:nvPr/>
        </p:nvSpPr>
        <p:spPr>
          <a:xfrm>
            <a:off x="916282" y="202532"/>
            <a:ext cx="10423815" cy="6586418"/>
          </a:xfrm>
          <a:prstGeom prst="rect">
            <a:avLst/>
          </a:prstGeom>
          <a:noFill/>
        </p:spPr>
        <p:txBody>
          <a:bodyPr wrap="square">
            <a:spAutoFit/>
          </a:bodyPr>
          <a:lstStyle/>
          <a:p>
            <a:pPr algn="ctr"/>
            <a:r>
              <a:rPr lang="en-GB" sz="3600" u="sng">
                <a:latin typeface="Comic Sans MS" panose="030F0702030302020204" pitchFamily="66" charset="0"/>
              </a:rPr>
              <a:t>Parents as Partners </a:t>
            </a:r>
          </a:p>
          <a:p>
            <a:endParaRPr lang="en-GB"/>
          </a:p>
          <a:p>
            <a:r>
              <a:rPr lang="en-GB" sz="1600">
                <a:latin typeface="Comic Sans MS" panose="030F0702030302020204" pitchFamily="66" charset="0"/>
              </a:rPr>
              <a:t>We recognise the importance of parents and carers in a child’s developing stages. </a:t>
            </a:r>
          </a:p>
          <a:p>
            <a:r>
              <a:rPr lang="en-GB" sz="1600">
                <a:latin typeface="Comic Sans MS" panose="030F0702030302020204" pitchFamily="66" charset="0"/>
              </a:rPr>
              <a:t>As a primary care provider, you are your child’s first educators and we greatly value any input, opinions and information you can share with us about your child’s learning and progress. </a:t>
            </a:r>
          </a:p>
          <a:p>
            <a:endParaRPr lang="en-GB" sz="1600">
              <a:latin typeface="Comic Sans MS" panose="030F0702030302020204" pitchFamily="66" charset="0"/>
            </a:endParaRPr>
          </a:p>
          <a:p>
            <a:r>
              <a:rPr lang="en-GB" sz="1600">
                <a:latin typeface="Comic Sans MS" panose="030F0702030302020204" pitchFamily="66" charset="0"/>
              </a:rPr>
              <a:t>To support this, we produce a ‘Learning Journey’ on Tapestry within the classroom that records your child’s learning and achievements during the school day. These represent both child-initiated activities and directed tasks. We also encourage you to contribute to these by making small observations at home. (For example if your child’s target is to identify numbers to 10, you may notice him or her using the remote control to change the channel correctly to channel 3. This is showing us that your child can recognise the number three independently.) By providing us with your email address, you can add observations on to Tapestry and support us in the development of their Learning Journey.</a:t>
            </a:r>
          </a:p>
          <a:p>
            <a:r>
              <a:rPr lang="en-GB" sz="1600">
                <a:latin typeface="Comic Sans MS" panose="030F0702030302020204" pitchFamily="66" charset="0"/>
              </a:rPr>
              <a:t>Please complete the attached form and return it to school.</a:t>
            </a:r>
          </a:p>
          <a:p>
            <a:endParaRPr lang="en-GB" sz="1600">
              <a:latin typeface="Comic Sans MS" panose="030F0702030302020204" pitchFamily="66" charset="0"/>
            </a:endParaRPr>
          </a:p>
          <a:p>
            <a:r>
              <a:rPr lang="en-GB" sz="1600">
                <a:latin typeface="Comic Sans MS" panose="030F0702030302020204" pitchFamily="66" charset="0"/>
              </a:rPr>
              <a:t>We provide many other opportunities for parents and carers to take an active part in their child’s education.   These include: </a:t>
            </a:r>
          </a:p>
          <a:p>
            <a:pPr marL="285750" indent="-285750">
              <a:buFont typeface="Arial" panose="020B0604020202020204" pitchFamily="34" charset="0"/>
              <a:buChar char="•"/>
            </a:pPr>
            <a:r>
              <a:rPr lang="en-GB" sz="1600">
                <a:latin typeface="Comic Sans MS" panose="030F0702030302020204" pitchFamily="66" charset="0"/>
              </a:rPr>
              <a:t>Parent’s evenings </a:t>
            </a:r>
          </a:p>
          <a:p>
            <a:pPr marL="285750" indent="-285750">
              <a:buFont typeface="Arial" panose="020B0604020202020204" pitchFamily="34" charset="0"/>
              <a:buChar char="•"/>
            </a:pPr>
            <a:r>
              <a:rPr lang="en-GB" sz="1600">
                <a:latin typeface="Comic Sans MS" panose="030F0702030302020204" pitchFamily="66" charset="0"/>
              </a:rPr>
              <a:t>Sports Day </a:t>
            </a:r>
          </a:p>
          <a:p>
            <a:pPr marL="285750" indent="-285750">
              <a:buFont typeface="Arial" panose="020B0604020202020204" pitchFamily="34" charset="0"/>
              <a:buChar char="•"/>
            </a:pPr>
            <a:r>
              <a:rPr lang="en-GB" sz="1600">
                <a:latin typeface="Comic Sans MS" panose="030F0702030302020204" pitchFamily="66" charset="0"/>
              </a:rPr>
              <a:t>Termly newsletters</a:t>
            </a:r>
          </a:p>
          <a:p>
            <a:pPr marL="285750" indent="-285750">
              <a:buFont typeface="Arial" panose="020B0604020202020204" pitchFamily="34" charset="0"/>
              <a:buChar char="•"/>
            </a:pPr>
            <a:r>
              <a:rPr lang="en-GB" sz="1600">
                <a:latin typeface="Comic Sans MS" panose="030F0702030302020204" pitchFamily="66" charset="0"/>
              </a:rPr>
              <a:t>Parent workshops</a:t>
            </a:r>
          </a:p>
          <a:p>
            <a:pPr marL="285750" indent="-285750">
              <a:buFont typeface="Arial" panose="020B0604020202020204" pitchFamily="34" charset="0"/>
              <a:buChar char="•"/>
            </a:pPr>
            <a:endParaRPr lang="en-GB" sz="1600">
              <a:latin typeface="Comic Sans MS" panose="030F0702030302020204" pitchFamily="66" charset="0"/>
            </a:endParaRPr>
          </a:p>
          <a:p>
            <a:r>
              <a:rPr lang="en-GB" sz="1600">
                <a:latin typeface="Comic Sans MS" panose="030F0702030302020204" pitchFamily="66" charset="0"/>
              </a:rPr>
              <a:t>Most importantly, our family ethos is central to our school and as such, we operate an `Open-Door Policy’ where parents are actively encouraged to meet with staff to discuss any concerns at the earliest opportunity. Our staff are available at 8.30am and 3.20pm to answer any questions.</a:t>
            </a:r>
          </a:p>
        </p:txBody>
      </p:sp>
    </p:spTree>
    <p:extLst>
      <p:ext uri="{BB962C8B-B14F-4D97-AF65-F5344CB8AC3E}">
        <p14:creationId xmlns:p14="http://schemas.microsoft.com/office/powerpoint/2010/main" val="1589694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23AE49-E697-46A2-8217-7A151B4D1DA9}"/>
              </a:ext>
            </a:extLst>
          </p:cNvPr>
          <p:cNvSpPr txBox="1"/>
          <p:nvPr/>
        </p:nvSpPr>
        <p:spPr>
          <a:xfrm>
            <a:off x="883000" y="339159"/>
            <a:ext cx="10298596" cy="6370975"/>
          </a:xfrm>
          <a:prstGeom prst="rect">
            <a:avLst/>
          </a:prstGeom>
          <a:noFill/>
        </p:spPr>
        <p:txBody>
          <a:bodyPr wrap="square" anchor="t">
            <a:spAutoFit/>
          </a:bodyPr>
          <a:lstStyle/>
          <a:p>
            <a:pPr algn="ctr"/>
            <a:r>
              <a:rPr lang="en-GB" sz="2800" u="sng" dirty="0">
                <a:latin typeface="Comic Sans MS"/>
              </a:rPr>
              <a:t>Preparing your child for school </a:t>
            </a:r>
            <a:endParaRPr lang="en-GB" sz="2800" u="sng">
              <a:latin typeface="Comic Sans MS" panose="030F0702030302020204" pitchFamily="66" charset="0"/>
            </a:endParaRPr>
          </a:p>
          <a:p>
            <a:pPr algn="ctr"/>
            <a:endParaRPr lang="en-GB" sz="2800" u="sng">
              <a:latin typeface="Comic Sans MS" panose="030F0702030302020204" pitchFamily="66" charset="0"/>
            </a:endParaRPr>
          </a:p>
          <a:p>
            <a:r>
              <a:rPr lang="en-GB" sz="1600" dirty="0">
                <a:latin typeface="Comic Sans MS"/>
              </a:rPr>
              <a:t>As your child will now be part of a class, they will need to become more independent.  It will make starting school much easier and happier if they are able to do as many things as possible for themselves. </a:t>
            </a:r>
            <a:endParaRPr lang="en-GB" sz="1600" dirty="0">
              <a:latin typeface="Comic Sans MS" panose="030F0702030302020204" pitchFamily="66" charset="0"/>
            </a:endParaRPr>
          </a:p>
          <a:p>
            <a:endParaRPr lang="en-GB" sz="1600">
              <a:latin typeface="Comic Sans MS" panose="030F0702030302020204" pitchFamily="66" charset="0"/>
            </a:endParaRPr>
          </a:p>
          <a:p>
            <a:r>
              <a:rPr lang="en-GB" sz="1600" b="1" dirty="0">
                <a:latin typeface="Comic Sans MS"/>
              </a:rPr>
              <a:t>What should he/she be able to do?  Can he/she… </a:t>
            </a:r>
            <a:endParaRPr lang="en-GB" sz="1600" b="1" dirty="0">
              <a:latin typeface="Comic Sans MS" panose="030F0702030302020204" pitchFamily="66" charset="0"/>
            </a:endParaRPr>
          </a:p>
          <a:p>
            <a:pPr marL="285750" indent="-285750">
              <a:buFont typeface="Arial" panose="020B0604020202020204" pitchFamily="34" charset="0"/>
              <a:buChar char="•"/>
            </a:pPr>
            <a:r>
              <a:rPr lang="en-GB" sz="1600" dirty="0">
                <a:latin typeface="Comic Sans MS"/>
              </a:rPr>
              <a:t>Dress and undress themselves? </a:t>
            </a:r>
            <a:endParaRPr lang="en-GB" sz="1600" dirty="0">
              <a:latin typeface="Comic Sans MS" panose="030F0702030302020204" pitchFamily="66" charset="0"/>
            </a:endParaRPr>
          </a:p>
          <a:p>
            <a:pPr marL="285750" indent="-285750">
              <a:buFont typeface="Arial" panose="020B0604020202020204" pitchFamily="34" charset="0"/>
              <a:buChar char="•"/>
            </a:pPr>
            <a:r>
              <a:rPr lang="en-GB" sz="1600" dirty="0">
                <a:latin typeface="Comic Sans MS"/>
              </a:rPr>
              <a:t>Put on and fasten their own coat? </a:t>
            </a:r>
            <a:endParaRPr lang="en-GB" sz="1600" dirty="0">
              <a:latin typeface="Comic Sans MS" panose="030F0702030302020204" pitchFamily="66" charset="0"/>
            </a:endParaRPr>
          </a:p>
          <a:p>
            <a:pPr marL="285750" indent="-285750">
              <a:buFont typeface="Arial" panose="020B0604020202020204" pitchFamily="34" charset="0"/>
              <a:buChar char="•"/>
            </a:pPr>
            <a:r>
              <a:rPr lang="en-GB" sz="1600" dirty="0">
                <a:latin typeface="Comic Sans MS"/>
              </a:rPr>
              <a:t>Use the toilet independently and ask to go there? </a:t>
            </a:r>
            <a:endParaRPr lang="en-GB" sz="1600" dirty="0">
              <a:latin typeface="Comic Sans MS" panose="030F0702030302020204" pitchFamily="66" charset="0"/>
            </a:endParaRPr>
          </a:p>
          <a:p>
            <a:pPr marL="285750" indent="-285750">
              <a:buFont typeface="Arial" panose="020B0604020202020204" pitchFamily="34" charset="0"/>
              <a:buChar char="•"/>
            </a:pPr>
            <a:r>
              <a:rPr lang="en-GB" sz="1600" dirty="0">
                <a:latin typeface="Comic Sans MS"/>
              </a:rPr>
              <a:t>Tidy up after himself/herself? </a:t>
            </a:r>
            <a:endParaRPr lang="en-GB" sz="1600" dirty="0">
              <a:latin typeface="Comic Sans MS" panose="030F0702030302020204" pitchFamily="66" charset="0"/>
            </a:endParaRPr>
          </a:p>
          <a:p>
            <a:pPr marL="285750" indent="-285750">
              <a:buFont typeface="Arial" panose="020B0604020202020204" pitchFamily="34" charset="0"/>
              <a:buChar char="•"/>
            </a:pPr>
            <a:r>
              <a:rPr lang="en-GB" sz="1600" dirty="0">
                <a:latin typeface="Comic Sans MS"/>
              </a:rPr>
              <a:t>Recognise their own name?. </a:t>
            </a:r>
            <a:endParaRPr lang="en-GB" sz="1600" dirty="0">
              <a:latin typeface="Comic Sans MS" panose="030F0702030302020204" pitchFamily="66" charset="0"/>
            </a:endParaRPr>
          </a:p>
          <a:p>
            <a:pPr marL="285750" indent="-285750">
              <a:buFont typeface="Arial" panose="020B0604020202020204" pitchFamily="34" charset="0"/>
              <a:buChar char="•"/>
            </a:pPr>
            <a:r>
              <a:rPr lang="en-GB" sz="1600" dirty="0">
                <a:latin typeface="Comic Sans MS"/>
              </a:rPr>
              <a:t>Feed himself/herself? </a:t>
            </a:r>
            <a:endParaRPr lang="en-GB" sz="1600" dirty="0">
              <a:latin typeface="Comic Sans MS" panose="030F0702030302020204" pitchFamily="66" charset="0"/>
            </a:endParaRPr>
          </a:p>
          <a:p>
            <a:pPr marL="285750" indent="-285750">
              <a:buFont typeface="Arial" panose="020B0604020202020204" pitchFamily="34" charset="0"/>
              <a:buChar char="•"/>
            </a:pPr>
            <a:r>
              <a:rPr lang="en-GB" sz="1600" dirty="0">
                <a:latin typeface="Comic Sans MS"/>
              </a:rPr>
              <a:t>Share toys and equipment? </a:t>
            </a:r>
            <a:endParaRPr lang="en-GB" sz="1600" dirty="0">
              <a:latin typeface="Comic Sans MS" panose="030F0702030302020204" pitchFamily="66" charset="0"/>
            </a:endParaRPr>
          </a:p>
          <a:p>
            <a:pPr marL="285750" indent="-285750">
              <a:buFont typeface="Arial" panose="020B0604020202020204" pitchFamily="34" charset="0"/>
              <a:buChar char="•"/>
            </a:pPr>
            <a:r>
              <a:rPr lang="en-GB" sz="1600" dirty="0">
                <a:latin typeface="Comic Sans MS"/>
              </a:rPr>
              <a:t>Hold a pencil correctly? </a:t>
            </a:r>
          </a:p>
          <a:p>
            <a:pPr marL="285750" indent="-285750">
              <a:buFont typeface="Arial" panose="020B0604020202020204" pitchFamily="34" charset="0"/>
              <a:buChar char="•"/>
            </a:pPr>
            <a:r>
              <a:rPr lang="en-GB" sz="1600" dirty="0">
                <a:latin typeface="Comic Sans MS"/>
              </a:rPr>
              <a:t>Sing some nursery rhymes? </a:t>
            </a:r>
            <a:endParaRPr lang="en-GB" sz="1600" dirty="0">
              <a:latin typeface="Comic Sans MS" panose="030F0702030302020204" pitchFamily="66" charset="0"/>
            </a:endParaRPr>
          </a:p>
          <a:p>
            <a:pPr marL="285750" indent="-285750">
              <a:buFont typeface="Arial" panose="020B0604020202020204" pitchFamily="34" charset="0"/>
              <a:buChar char="•"/>
            </a:pPr>
            <a:r>
              <a:rPr lang="en-GB" sz="1600" dirty="0">
                <a:latin typeface="Comic Sans MS"/>
              </a:rPr>
              <a:t>Listen well and follow simple instructions? </a:t>
            </a:r>
            <a:endParaRPr lang="en-GB" sz="1600" dirty="0">
              <a:latin typeface="Comic Sans MS" panose="030F0702030302020204" pitchFamily="66" charset="0"/>
            </a:endParaRPr>
          </a:p>
          <a:p>
            <a:pPr marL="285750" indent="-285750">
              <a:buFont typeface="Arial" panose="020B0604020202020204" pitchFamily="34" charset="0"/>
              <a:buChar char="•"/>
            </a:pPr>
            <a:endParaRPr lang="en-GB" sz="1600" b="1">
              <a:latin typeface="Comic Sans MS" panose="030F0702030302020204" pitchFamily="66" charset="0"/>
            </a:endParaRPr>
          </a:p>
          <a:p>
            <a:r>
              <a:rPr lang="en-GB" sz="1600" b="1" dirty="0">
                <a:latin typeface="Comic Sans MS"/>
              </a:rPr>
              <a:t>How can I help my child prepare for school? </a:t>
            </a:r>
            <a:endParaRPr lang="en-GB" sz="1600" b="1" dirty="0">
              <a:latin typeface="Comic Sans MS" panose="030F0702030302020204" pitchFamily="66" charset="0"/>
            </a:endParaRPr>
          </a:p>
          <a:p>
            <a:pPr marL="285750" indent="-285750">
              <a:buFont typeface="Arial" panose="020B0604020202020204" pitchFamily="34" charset="0"/>
              <a:buChar char="•"/>
            </a:pPr>
            <a:r>
              <a:rPr lang="en-GB" sz="1600" dirty="0">
                <a:latin typeface="Comic Sans MS"/>
              </a:rPr>
              <a:t>Encourage your child to be as independent as possible even if it takes far longer for them to get ready. </a:t>
            </a:r>
            <a:endParaRPr lang="en-GB" sz="1600" dirty="0">
              <a:latin typeface="Comic Sans MS" panose="030F0702030302020204" pitchFamily="66" charset="0"/>
            </a:endParaRPr>
          </a:p>
          <a:p>
            <a:pPr marL="285750" indent="-285750">
              <a:buFont typeface="Arial" panose="020B0604020202020204" pitchFamily="34" charset="0"/>
              <a:buChar char="•"/>
            </a:pPr>
            <a:r>
              <a:rPr lang="en-GB" sz="1600" dirty="0">
                <a:latin typeface="Comic Sans MS"/>
              </a:rPr>
              <a:t>Establish sensible bedtime routines which get your child ready for sleep, </a:t>
            </a:r>
            <a:r>
              <a:rPr lang="en-GB" sz="1600" dirty="0" err="1">
                <a:latin typeface="Comic Sans MS"/>
              </a:rPr>
              <a:t>eg</a:t>
            </a:r>
            <a:r>
              <a:rPr lang="en-GB" sz="1600" dirty="0">
                <a:latin typeface="Comic Sans MS"/>
              </a:rPr>
              <a:t> sharing a bedtime story </a:t>
            </a:r>
            <a:endParaRPr lang="en-GB" sz="1600" dirty="0">
              <a:latin typeface="Comic Sans MS" panose="030F0702030302020204" pitchFamily="66" charset="0"/>
            </a:endParaRPr>
          </a:p>
          <a:p>
            <a:pPr marL="285750" indent="-285750">
              <a:buFont typeface="Arial" panose="020B0604020202020204" pitchFamily="34" charset="0"/>
              <a:buChar char="•"/>
            </a:pPr>
            <a:r>
              <a:rPr lang="en-GB" sz="1600" dirty="0">
                <a:latin typeface="Comic Sans MS"/>
              </a:rPr>
              <a:t>Allowing time in the morning to make sure your child arrives promptly and is ready to learn </a:t>
            </a:r>
            <a:endParaRPr lang="en-GB" sz="1600" dirty="0">
              <a:latin typeface="Comic Sans MS" panose="030F0702030302020204" pitchFamily="66" charset="0"/>
            </a:endParaRPr>
          </a:p>
          <a:p>
            <a:pPr marL="285750" indent="-285750">
              <a:buFont typeface="Arial" panose="020B0604020202020204" pitchFamily="34" charset="0"/>
              <a:buChar char="•"/>
            </a:pPr>
            <a:r>
              <a:rPr lang="en-GB" sz="1600" dirty="0">
                <a:latin typeface="Comic Sans MS"/>
              </a:rPr>
              <a:t>Never threaten them with school!  Be positive.  </a:t>
            </a:r>
            <a:endParaRPr lang="en-GB" sz="1600" dirty="0">
              <a:latin typeface="Comic Sans MS" panose="030F0702030302020204" pitchFamily="66" charset="0"/>
            </a:endParaRPr>
          </a:p>
          <a:p>
            <a:pPr marL="285750" indent="-285750">
              <a:buFont typeface="Arial" panose="020B0604020202020204" pitchFamily="34" charset="0"/>
              <a:buChar char="•"/>
            </a:pPr>
            <a:r>
              <a:rPr lang="en-GB" sz="1600" dirty="0">
                <a:latin typeface="Comic Sans MS"/>
              </a:rPr>
              <a:t>Support us by reinforcing the importance of regular attendance.</a:t>
            </a:r>
          </a:p>
        </p:txBody>
      </p:sp>
      <p:pic>
        <p:nvPicPr>
          <p:cNvPr id="4098" name="Picture 2" descr="This is a great website with FREE Clipart!! At least, I can click ...">
            <a:extLst>
              <a:ext uri="{FF2B5EF4-FFF2-40B4-BE49-F238E27FC236}">
                <a16:creationId xmlns:a16="http://schemas.microsoft.com/office/drawing/2014/main" id="{96433197-C5F4-4718-A443-759269080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6591" y="2218498"/>
            <a:ext cx="2257425"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603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05C040-1011-4E16-8EED-48F99F38AA73}"/>
              </a:ext>
            </a:extLst>
          </p:cNvPr>
          <p:cNvSpPr txBox="1"/>
          <p:nvPr/>
        </p:nvSpPr>
        <p:spPr>
          <a:xfrm>
            <a:off x="1055731" y="398935"/>
            <a:ext cx="10123833" cy="5262979"/>
          </a:xfrm>
          <a:prstGeom prst="rect">
            <a:avLst/>
          </a:prstGeom>
          <a:noFill/>
        </p:spPr>
        <p:txBody>
          <a:bodyPr wrap="square">
            <a:spAutoFit/>
          </a:bodyPr>
          <a:lstStyle/>
          <a:p>
            <a:pPr algn="ctr"/>
            <a:r>
              <a:rPr lang="en-GB" sz="2400" u="sng">
                <a:latin typeface="Comic Sans MS" panose="030F0702030302020204" pitchFamily="66" charset="0"/>
              </a:rPr>
              <a:t>What can I do with my child before they start school? </a:t>
            </a:r>
          </a:p>
          <a:p>
            <a:pPr algn="ctr"/>
            <a:endParaRPr lang="en-GB" sz="2400" u="sng">
              <a:latin typeface="Comic Sans MS" panose="030F0702030302020204" pitchFamily="66" charset="0"/>
            </a:endParaRPr>
          </a:p>
          <a:p>
            <a:pPr marL="285750" indent="-285750">
              <a:buFont typeface="Arial" panose="020B0604020202020204" pitchFamily="34" charset="0"/>
              <a:buChar char="•"/>
            </a:pPr>
            <a:r>
              <a:rPr lang="en-GB" sz="2400">
                <a:latin typeface="Comic Sans MS" panose="030F0702030302020204" pitchFamily="66" charset="0"/>
              </a:rPr>
              <a:t>Give your child as many varied experiences as possible: drawing, painting, cooking, singing, making models, playing games, jigsaws, etc </a:t>
            </a:r>
          </a:p>
          <a:p>
            <a:pPr marL="285750" indent="-285750">
              <a:buFont typeface="Arial" panose="020B0604020202020204" pitchFamily="34" charset="0"/>
              <a:buChar char="•"/>
            </a:pPr>
            <a:r>
              <a:rPr lang="en-GB" sz="2400">
                <a:latin typeface="Comic Sans MS" panose="030F0702030302020204" pitchFamily="66" charset="0"/>
              </a:rPr>
              <a:t>Get them used to:  pencils, crayons, felt pens, chalks, paints, play dough, scissors </a:t>
            </a:r>
          </a:p>
          <a:p>
            <a:pPr marL="285750" indent="-285750">
              <a:buFont typeface="Arial" panose="020B0604020202020204" pitchFamily="34" charset="0"/>
              <a:buChar char="•"/>
            </a:pPr>
            <a:r>
              <a:rPr lang="en-GB" sz="2400">
                <a:latin typeface="Comic Sans MS" panose="030F0702030302020204" pitchFamily="66" charset="0"/>
              </a:rPr>
              <a:t>Share stories, books and rhymes.  Read to them. </a:t>
            </a:r>
          </a:p>
          <a:p>
            <a:pPr marL="285750" indent="-285750">
              <a:buFont typeface="Arial" panose="020B0604020202020204" pitchFamily="34" charset="0"/>
              <a:buChar char="•"/>
            </a:pPr>
            <a:r>
              <a:rPr lang="en-GB" sz="2400">
                <a:latin typeface="Comic Sans MS" panose="030F0702030302020204" pitchFamily="66" charset="0"/>
              </a:rPr>
              <a:t>Count everything and share things out. </a:t>
            </a:r>
          </a:p>
          <a:p>
            <a:pPr marL="285750" indent="-285750">
              <a:buFont typeface="Arial" panose="020B0604020202020204" pitchFamily="34" charset="0"/>
              <a:buChar char="•"/>
            </a:pPr>
            <a:r>
              <a:rPr lang="en-GB" sz="2400">
                <a:latin typeface="Comic Sans MS" panose="030F0702030302020204" pitchFamily="66" charset="0"/>
              </a:rPr>
              <a:t>Use lots of everyday counting opportunities —cup, plate, knife, for and spoon for each person.  </a:t>
            </a:r>
          </a:p>
          <a:p>
            <a:pPr marL="285750" indent="-285750">
              <a:buFont typeface="Arial" panose="020B0604020202020204" pitchFamily="34" charset="0"/>
              <a:buChar char="•"/>
            </a:pPr>
            <a:r>
              <a:rPr lang="en-GB" sz="2400">
                <a:latin typeface="Comic Sans MS" panose="030F0702030302020204" pitchFamily="66" charset="0"/>
              </a:rPr>
              <a:t>Talk to them all of the time.  Name familiar things and discuss what they see around them and what things  are for. Talk about what you see when you are out and about. Watch people work and discuss what they  are doing. </a:t>
            </a:r>
          </a:p>
        </p:txBody>
      </p:sp>
      <p:pic>
        <p:nvPicPr>
          <p:cNvPr id="5122" name="Picture 2" descr="Free Children Painting Pictures, Download Free Clip Art, Free Clip ...">
            <a:extLst>
              <a:ext uri="{FF2B5EF4-FFF2-40B4-BE49-F238E27FC236}">
                <a16:creationId xmlns:a16="http://schemas.microsoft.com/office/drawing/2014/main" id="{0C774D45-4201-4FF5-A879-82F3F1E7F7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5428" y="5245663"/>
            <a:ext cx="1436199" cy="1612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157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D609B4-FD53-4D30-A18F-24497F811968}"/>
              </a:ext>
            </a:extLst>
          </p:cNvPr>
          <p:cNvSpPr txBox="1"/>
          <p:nvPr/>
        </p:nvSpPr>
        <p:spPr>
          <a:xfrm>
            <a:off x="162641" y="286925"/>
            <a:ext cx="11671551" cy="1015663"/>
          </a:xfrm>
          <a:prstGeom prst="rect">
            <a:avLst/>
          </a:prstGeom>
          <a:noFill/>
        </p:spPr>
        <p:txBody>
          <a:bodyPr wrap="square" anchor="t">
            <a:spAutoFit/>
          </a:bodyPr>
          <a:lstStyle/>
          <a:p>
            <a:pPr algn="ctr"/>
            <a:r>
              <a:rPr lang="en-GB" u="sng" dirty="0">
                <a:latin typeface="Comic Sans MS"/>
              </a:rPr>
              <a:t>The School Day</a:t>
            </a:r>
          </a:p>
          <a:p>
            <a:endParaRPr lang="en-GB" sz="1400">
              <a:latin typeface="Comic Sans MS" panose="030F0702030302020204" pitchFamily="66" charset="0"/>
            </a:endParaRPr>
          </a:p>
          <a:p>
            <a:endParaRPr lang="en-GB" sz="1400">
              <a:latin typeface="Comic Sans MS" panose="030F0702030302020204" pitchFamily="66" charset="0"/>
            </a:endParaRPr>
          </a:p>
          <a:p>
            <a:endParaRPr lang="en-GB" sz="1400" dirty="0">
              <a:latin typeface="Comic Sans MS" panose="030F0702030302020204" pitchFamily="66" charset="0"/>
            </a:endParaRPr>
          </a:p>
        </p:txBody>
      </p:sp>
      <p:graphicFrame>
        <p:nvGraphicFramePr>
          <p:cNvPr id="2" name="Table 3">
            <a:extLst>
              <a:ext uri="{FF2B5EF4-FFF2-40B4-BE49-F238E27FC236}">
                <a16:creationId xmlns:a16="http://schemas.microsoft.com/office/drawing/2014/main" id="{99C8F5F4-74D9-4477-8E4C-B24D99EEF0E7}"/>
              </a:ext>
            </a:extLst>
          </p:cNvPr>
          <p:cNvGraphicFramePr>
            <a:graphicFrameLocks noGrp="1"/>
          </p:cNvGraphicFramePr>
          <p:nvPr>
            <p:extLst>
              <p:ext uri="{D42A27DB-BD31-4B8C-83A1-F6EECF244321}">
                <p14:modId xmlns:p14="http://schemas.microsoft.com/office/powerpoint/2010/main" val="2308091921"/>
              </p:ext>
            </p:extLst>
          </p:nvPr>
        </p:nvGraphicFramePr>
        <p:xfrm>
          <a:off x="372340" y="987136"/>
          <a:ext cx="8177310" cy="5760720"/>
        </p:xfrm>
        <a:graphic>
          <a:graphicData uri="http://schemas.openxmlformats.org/drawingml/2006/table">
            <a:tbl>
              <a:tblPr firstRow="1" bandRow="1">
                <a:tableStyleId>{5C22544A-7EE6-4342-B048-85BDC9FD1C3A}</a:tableStyleId>
              </a:tblPr>
              <a:tblGrid>
                <a:gridCol w="4088655">
                  <a:extLst>
                    <a:ext uri="{9D8B030D-6E8A-4147-A177-3AD203B41FA5}">
                      <a16:colId xmlns:a16="http://schemas.microsoft.com/office/drawing/2014/main" val="4160252899"/>
                    </a:ext>
                  </a:extLst>
                </a:gridCol>
                <a:gridCol w="4088655">
                  <a:extLst>
                    <a:ext uri="{9D8B030D-6E8A-4147-A177-3AD203B41FA5}">
                      <a16:colId xmlns:a16="http://schemas.microsoft.com/office/drawing/2014/main" val="3814988517"/>
                    </a:ext>
                  </a:extLst>
                </a:gridCol>
              </a:tblGrid>
              <a:tr h="5671704">
                <a:tc>
                  <a:txBody>
                    <a:bodyPr/>
                    <a:lstStyle/>
                    <a:p>
                      <a:pPr marL="0" marR="0" lvl="0" indent="0" algn="l">
                        <a:lnSpc>
                          <a:spcPct val="100000"/>
                        </a:lnSpc>
                        <a:spcBef>
                          <a:spcPts val="0"/>
                        </a:spcBef>
                        <a:spcAft>
                          <a:spcPts val="0"/>
                        </a:spcAft>
                        <a:buNone/>
                      </a:pPr>
                      <a:r>
                        <a:rPr lang="en-GB" sz="1600" b="0" i="0" u="sng" strike="noStrike" noProof="0" dirty="0">
                          <a:solidFill>
                            <a:schemeClr val="tx1"/>
                          </a:solidFill>
                          <a:latin typeface="Comic Sans MS"/>
                        </a:rPr>
                        <a:t>AM session</a:t>
                      </a:r>
                    </a:p>
                    <a:p>
                      <a:pPr marL="0" marR="0" lvl="0" indent="0" algn="l">
                        <a:lnSpc>
                          <a:spcPct val="100000"/>
                        </a:lnSpc>
                        <a:spcBef>
                          <a:spcPts val="0"/>
                        </a:spcBef>
                        <a:spcAft>
                          <a:spcPts val="0"/>
                        </a:spcAft>
                        <a:buNone/>
                      </a:pPr>
                      <a:r>
                        <a:rPr lang="en-GB" sz="1600" b="0" i="0" u="none" strike="noStrike" noProof="0" dirty="0">
                          <a:solidFill>
                            <a:schemeClr val="tx1"/>
                          </a:solidFill>
                          <a:latin typeface="Comic Sans MS"/>
                        </a:rPr>
                        <a:t>8:30am - Doors open</a:t>
                      </a:r>
                      <a:endParaRPr lang="en-US" sz="1600" b="0" i="0" u="none" strike="noStrike" noProof="0">
                        <a:solidFill>
                          <a:schemeClr val="tx1"/>
                        </a:solidFill>
                        <a:latin typeface="Calibri"/>
                      </a:endParaRPr>
                    </a:p>
                    <a:p>
                      <a:pPr marL="0" marR="0" lvl="0" indent="0" algn="l">
                        <a:lnSpc>
                          <a:spcPct val="100000"/>
                        </a:lnSpc>
                        <a:spcBef>
                          <a:spcPts val="0"/>
                        </a:spcBef>
                        <a:spcAft>
                          <a:spcPts val="0"/>
                        </a:spcAft>
                        <a:buNone/>
                      </a:pPr>
                      <a:endParaRPr lang="en-GB" sz="1600" b="0" i="0" u="none" strike="noStrike" noProof="0" dirty="0">
                        <a:solidFill>
                          <a:schemeClr val="tx1"/>
                        </a:solidFill>
                        <a:latin typeface="Calibri"/>
                      </a:endParaRPr>
                    </a:p>
                    <a:p>
                      <a:pPr marL="0" marR="0" lvl="0" indent="0" algn="l">
                        <a:lnSpc>
                          <a:spcPct val="100000"/>
                        </a:lnSpc>
                        <a:spcBef>
                          <a:spcPts val="0"/>
                        </a:spcBef>
                        <a:spcAft>
                          <a:spcPts val="0"/>
                        </a:spcAft>
                        <a:buNone/>
                      </a:pPr>
                      <a:r>
                        <a:rPr lang="en-GB" sz="1600" b="0" i="0" u="none" strike="noStrike" noProof="0" dirty="0">
                          <a:solidFill>
                            <a:schemeClr val="tx1"/>
                          </a:solidFill>
                          <a:latin typeface="Comic Sans MS"/>
                        </a:rPr>
                        <a:t>8.40am - Doors close.  Carpet play. Registration</a:t>
                      </a:r>
                      <a:endParaRPr lang="en-US" sz="1600" b="0" i="0" u="none" strike="noStrike" noProof="0">
                        <a:solidFill>
                          <a:schemeClr val="tx1"/>
                        </a:solidFill>
                        <a:latin typeface="Calibri"/>
                      </a:endParaRPr>
                    </a:p>
                    <a:p>
                      <a:pPr marL="0" marR="0" lvl="0" indent="0" algn="l">
                        <a:lnSpc>
                          <a:spcPct val="100000"/>
                        </a:lnSpc>
                        <a:spcBef>
                          <a:spcPts val="0"/>
                        </a:spcBef>
                        <a:spcAft>
                          <a:spcPts val="0"/>
                        </a:spcAft>
                        <a:buNone/>
                      </a:pPr>
                      <a:endParaRPr lang="en-GB" sz="1600" b="0" i="0" u="none" strike="noStrike" noProof="0" dirty="0">
                        <a:solidFill>
                          <a:schemeClr val="tx1"/>
                        </a:solidFill>
                        <a:latin typeface="Calibri"/>
                      </a:endParaRPr>
                    </a:p>
                    <a:p>
                      <a:pPr marL="0" marR="0" lvl="0" indent="0" algn="l">
                        <a:lnSpc>
                          <a:spcPct val="100000"/>
                        </a:lnSpc>
                        <a:spcBef>
                          <a:spcPts val="0"/>
                        </a:spcBef>
                        <a:spcAft>
                          <a:spcPts val="0"/>
                        </a:spcAft>
                        <a:buNone/>
                      </a:pPr>
                      <a:r>
                        <a:rPr lang="en-GB" sz="1600" b="0" i="0" u="none" strike="noStrike" noProof="0" dirty="0">
                          <a:solidFill>
                            <a:schemeClr val="tx1"/>
                          </a:solidFill>
                          <a:latin typeface="Comic Sans MS"/>
                        </a:rPr>
                        <a:t>8.45am  - English group time</a:t>
                      </a:r>
                      <a:endParaRPr lang="en-GB" sz="1600" b="0" i="0" u="none" strike="noStrike" noProof="0" dirty="0">
                        <a:solidFill>
                          <a:schemeClr val="tx1"/>
                        </a:solidFill>
                        <a:latin typeface="Calibri"/>
                      </a:endParaRPr>
                    </a:p>
                    <a:p>
                      <a:pPr marL="0" marR="0" lvl="0" indent="0" algn="l">
                        <a:lnSpc>
                          <a:spcPct val="100000"/>
                        </a:lnSpc>
                        <a:spcBef>
                          <a:spcPts val="0"/>
                        </a:spcBef>
                        <a:spcAft>
                          <a:spcPts val="0"/>
                        </a:spcAft>
                        <a:buNone/>
                      </a:pPr>
                      <a:endParaRPr lang="en-GB" sz="1600" b="0" i="0" u="none" strike="noStrike" noProof="0" dirty="0">
                        <a:solidFill>
                          <a:schemeClr val="tx1"/>
                        </a:solidFill>
                        <a:latin typeface="Calibri"/>
                      </a:endParaRPr>
                    </a:p>
                    <a:p>
                      <a:pPr marL="0" marR="0" lvl="0" indent="0" algn="l">
                        <a:lnSpc>
                          <a:spcPct val="100000"/>
                        </a:lnSpc>
                        <a:spcBef>
                          <a:spcPts val="0"/>
                        </a:spcBef>
                        <a:spcAft>
                          <a:spcPts val="0"/>
                        </a:spcAft>
                        <a:buNone/>
                      </a:pPr>
                      <a:r>
                        <a:rPr lang="en-GB" sz="1600" b="0" i="0" u="none" strike="noStrike" noProof="0" dirty="0">
                          <a:solidFill>
                            <a:schemeClr val="tx1"/>
                          </a:solidFill>
                          <a:latin typeface="Comic Sans MS"/>
                        </a:rPr>
                        <a:t>9:00 - Free flow activities including outdoor play</a:t>
                      </a:r>
                      <a:endParaRPr lang="en-GB" sz="1600" b="0" i="0" u="none" strike="noStrike" noProof="0" dirty="0">
                        <a:solidFill>
                          <a:schemeClr val="tx1"/>
                        </a:solidFill>
                        <a:latin typeface="Calibri"/>
                      </a:endParaRPr>
                    </a:p>
                    <a:p>
                      <a:pPr marL="0" marR="0" lvl="0" indent="0" algn="l">
                        <a:lnSpc>
                          <a:spcPct val="100000"/>
                        </a:lnSpc>
                        <a:spcBef>
                          <a:spcPts val="0"/>
                        </a:spcBef>
                        <a:spcAft>
                          <a:spcPts val="0"/>
                        </a:spcAft>
                        <a:buNone/>
                      </a:pPr>
                      <a:endParaRPr lang="en-GB" sz="1600" b="0" i="0" u="none" strike="noStrike" noProof="0" dirty="0">
                        <a:solidFill>
                          <a:schemeClr val="tx1"/>
                        </a:solidFill>
                        <a:latin typeface="Calibri"/>
                      </a:endParaRPr>
                    </a:p>
                    <a:p>
                      <a:pPr marL="0" marR="0" lvl="0" indent="0" algn="l">
                        <a:lnSpc>
                          <a:spcPct val="100000"/>
                        </a:lnSpc>
                        <a:spcBef>
                          <a:spcPts val="0"/>
                        </a:spcBef>
                        <a:spcAft>
                          <a:spcPts val="0"/>
                        </a:spcAft>
                        <a:buNone/>
                      </a:pPr>
                      <a:r>
                        <a:rPr lang="en-GB" sz="1600" b="0" i="0" u="none" strike="noStrike" noProof="0" dirty="0">
                          <a:solidFill>
                            <a:schemeClr val="tx1"/>
                          </a:solidFill>
                          <a:latin typeface="Comic Sans MS"/>
                        </a:rPr>
                        <a:t>9:45am – Maths group time</a:t>
                      </a:r>
                      <a:endParaRPr lang="en-US" sz="1600" b="0" i="0" u="none" strike="noStrike" noProof="0">
                        <a:solidFill>
                          <a:schemeClr val="tx1"/>
                        </a:solidFill>
                        <a:latin typeface="Calibri"/>
                      </a:endParaRPr>
                    </a:p>
                    <a:p>
                      <a:pPr marL="0" marR="0" lvl="0" indent="0" algn="l">
                        <a:lnSpc>
                          <a:spcPct val="100000"/>
                        </a:lnSpc>
                        <a:spcBef>
                          <a:spcPts val="0"/>
                        </a:spcBef>
                        <a:spcAft>
                          <a:spcPts val="0"/>
                        </a:spcAft>
                        <a:buNone/>
                      </a:pPr>
                      <a:endParaRPr lang="en-GB" sz="1600" b="0" i="0" u="none" strike="noStrike" noProof="0" dirty="0">
                        <a:solidFill>
                          <a:schemeClr val="tx1"/>
                        </a:solidFill>
                        <a:latin typeface="Calibri"/>
                      </a:endParaRPr>
                    </a:p>
                    <a:p>
                      <a:pPr marL="0" marR="0" lvl="0" indent="0" algn="l">
                        <a:lnSpc>
                          <a:spcPct val="100000"/>
                        </a:lnSpc>
                        <a:spcBef>
                          <a:spcPts val="0"/>
                        </a:spcBef>
                        <a:spcAft>
                          <a:spcPts val="0"/>
                        </a:spcAft>
                        <a:buNone/>
                      </a:pPr>
                      <a:r>
                        <a:rPr lang="en-GB" sz="1600" b="0" i="0" u="none" strike="noStrike" noProof="0" dirty="0">
                          <a:solidFill>
                            <a:schemeClr val="tx1"/>
                          </a:solidFill>
                          <a:latin typeface="Comic Sans MS"/>
                        </a:rPr>
                        <a:t>10am  - Free flow activities including outdoor play</a:t>
                      </a:r>
                      <a:endParaRPr lang="en-US" sz="1600" b="0" i="0" u="none" strike="noStrike" noProof="0">
                        <a:solidFill>
                          <a:schemeClr val="tx1"/>
                        </a:solidFill>
                        <a:latin typeface="Calibri"/>
                      </a:endParaRPr>
                    </a:p>
                    <a:p>
                      <a:pPr marL="0" marR="0" lvl="0" indent="0" algn="l">
                        <a:lnSpc>
                          <a:spcPct val="100000"/>
                        </a:lnSpc>
                        <a:spcBef>
                          <a:spcPts val="0"/>
                        </a:spcBef>
                        <a:spcAft>
                          <a:spcPts val="0"/>
                        </a:spcAft>
                        <a:buNone/>
                      </a:pPr>
                      <a:endParaRPr lang="en-GB" sz="1600" b="0" i="0" u="none" strike="noStrike" noProof="0" dirty="0">
                        <a:solidFill>
                          <a:schemeClr val="tx1"/>
                        </a:solidFill>
                        <a:latin typeface="Calibri"/>
                      </a:endParaRPr>
                    </a:p>
                    <a:p>
                      <a:pPr marL="0" marR="0" lvl="0" indent="0" algn="l">
                        <a:lnSpc>
                          <a:spcPct val="100000"/>
                        </a:lnSpc>
                        <a:spcBef>
                          <a:spcPts val="0"/>
                        </a:spcBef>
                        <a:spcAft>
                          <a:spcPts val="0"/>
                        </a:spcAft>
                        <a:buNone/>
                      </a:pPr>
                      <a:r>
                        <a:rPr lang="en-GB" sz="1600" b="0" i="0" u="none" strike="noStrike" noProof="0" dirty="0">
                          <a:solidFill>
                            <a:schemeClr val="tx1"/>
                          </a:solidFill>
                          <a:latin typeface="Comic Sans MS"/>
                        </a:rPr>
                        <a:t>10:50 am – Phonics group time</a:t>
                      </a:r>
                      <a:endParaRPr lang="en-GB" sz="1600" b="0" i="0" u="none" strike="noStrike" noProof="0" dirty="0">
                        <a:solidFill>
                          <a:schemeClr val="tx1"/>
                        </a:solidFill>
                        <a:latin typeface="Calibri"/>
                      </a:endParaRPr>
                    </a:p>
                    <a:p>
                      <a:pPr marL="0" marR="0" lvl="0" indent="0" algn="l">
                        <a:lnSpc>
                          <a:spcPct val="100000"/>
                        </a:lnSpc>
                        <a:spcBef>
                          <a:spcPts val="0"/>
                        </a:spcBef>
                        <a:spcAft>
                          <a:spcPts val="0"/>
                        </a:spcAft>
                        <a:buNone/>
                      </a:pPr>
                      <a:endParaRPr lang="en-GB" sz="1600" b="0" i="0" u="none" strike="noStrike" noProof="0" dirty="0">
                        <a:solidFill>
                          <a:schemeClr val="tx1"/>
                        </a:solidFill>
                        <a:latin typeface="Calibri"/>
                      </a:endParaRPr>
                    </a:p>
                    <a:p>
                      <a:pPr marL="0" marR="0" lvl="0" indent="0" algn="l">
                        <a:lnSpc>
                          <a:spcPct val="100000"/>
                        </a:lnSpc>
                        <a:spcBef>
                          <a:spcPts val="0"/>
                        </a:spcBef>
                        <a:spcAft>
                          <a:spcPts val="0"/>
                        </a:spcAft>
                        <a:buNone/>
                      </a:pPr>
                      <a:r>
                        <a:rPr lang="en-GB" sz="1600" b="0" i="0" u="none" strike="noStrike" noProof="0" dirty="0">
                          <a:solidFill>
                            <a:schemeClr val="tx1"/>
                          </a:solidFill>
                          <a:latin typeface="Comic Sans MS"/>
                        </a:rPr>
                        <a:t>11:00 Story time</a:t>
                      </a:r>
                      <a:endParaRPr lang="en-GB" sz="1600" b="0" i="0" u="none" strike="noStrike" noProof="0" dirty="0">
                        <a:solidFill>
                          <a:schemeClr val="tx1"/>
                        </a:solidFill>
                        <a:latin typeface="Calibri"/>
                      </a:endParaRPr>
                    </a:p>
                    <a:p>
                      <a:pPr marL="0" marR="0" lvl="0" indent="0" algn="l">
                        <a:lnSpc>
                          <a:spcPct val="100000"/>
                        </a:lnSpc>
                        <a:spcBef>
                          <a:spcPts val="0"/>
                        </a:spcBef>
                        <a:spcAft>
                          <a:spcPts val="0"/>
                        </a:spcAft>
                        <a:buNone/>
                      </a:pPr>
                      <a:endParaRPr lang="en-GB" sz="1600" b="0" i="0" u="none" strike="noStrike" noProof="0" dirty="0">
                        <a:solidFill>
                          <a:schemeClr val="tx1"/>
                        </a:solidFill>
                        <a:latin typeface="Calibri"/>
                      </a:endParaRPr>
                    </a:p>
                    <a:p>
                      <a:pPr marL="0" marR="0" lvl="0" indent="0" algn="l">
                        <a:lnSpc>
                          <a:spcPct val="100000"/>
                        </a:lnSpc>
                        <a:spcBef>
                          <a:spcPts val="0"/>
                        </a:spcBef>
                        <a:spcAft>
                          <a:spcPts val="0"/>
                        </a:spcAft>
                        <a:buNone/>
                      </a:pPr>
                      <a:r>
                        <a:rPr lang="en-GB" sz="1600" b="0" i="0" u="none" strike="noStrike" noProof="0" dirty="0">
                          <a:solidFill>
                            <a:schemeClr val="tx1"/>
                          </a:solidFill>
                          <a:latin typeface="Comic Sans MS"/>
                        </a:rPr>
                        <a:t>11:20/30 Home time</a:t>
                      </a:r>
                      <a:endParaRPr lang="en-GB" sz="1600" b="0" i="0" u="none" strike="noStrike" noProof="0" dirty="0">
                        <a:solidFill>
                          <a:schemeClr val="tx1"/>
                        </a:solidFill>
                        <a:latin typeface="Calibri"/>
                      </a:endParaRPr>
                    </a:p>
                    <a:p>
                      <a:pPr marL="0" marR="0" lvl="0" indent="0" algn="l">
                        <a:lnSpc>
                          <a:spcPct val="100000"/>
                        </a:lnSpc>
                        <a:spcBef>
                          <a:spcPts val="0"/>
                        </a:spcBef>
                        <a:spcAft>
                          <a:spcPts val="0"/>
                        </a:spcAft>
                        <a:buNone/>
                      </a:pPr>
                      <a:endParaRPr lang="en-GB" sz="1800" b="0" i="0" u="none" strike="noStrike" noProof="0" dirty="0">
                        <a:latin typeface="Calibri"/>
                      </a:endParaRPr>
                    </a:p>
                    <a:p>
                      <a:pPr lvl="0">
                        <a:buNone/>
                      </a:pPr>
                      <a:endParaRPr lang="en-GB" dirty="0"/>
                    </a:p>
                  </a:txBody>
                  <a:tcPr>
                    <a:noFill/>
                  </a:tcPr>
                </a:tc>
                <a:tc>
                  <a:txBody>
                    <a:bodyPr/>
                    <a:lstStyle/>
                    <a:p>
                      <a:r>
                        <a:rPr lang="en-GB" sz="1600" b="0" u="sng" dirty="0">
                          <a:solidFill>
                            <a:schemeClr val="tx1"/>
                          </a:solidFill>
                          <a:latin typeface="Comic Sans MS"/>
                        </a:rPr>
                        <a:t>PM Sessions</a:t>
                      </a:r>
                    </a:p>
                    <a:p>
                      <a:pPr lvl="0">
                        <a:buNone/>
                      </a:pPr>
                      <a:r>
                        <a:rPr lang="en-GB" sz="1600" b="0" u="none" dirty="0">
                          <a:solidFill>
                            <a:schemeClr val="tx1"/>
                          </a:solidFill>
                          <a:latin typeface="Comic Sans MS"/>
                        </a:rPr>
                        <a:t>11:45 Doors open Carpet play registration. Door closes at 12pm</a:t>
                      </a:r>
                    </a:p>
                    <a:p>
                      <a:pPr lvl="0">
                        <a:buNone/>
                      </a:pPr>
                      <a:endParaRPr lang="en-GB" sz="1600" b="0" u="none" dirty="0">
                        <a:solidFill>
                          <a:schemeClr val="tx1"/>
                        </a:solidFill>
                        <a:latin typeface="Comic Sans MS"/>
                      </a:endParaRPr>
                    </a:p>
                    <a:p>
                      <a:pPr lvl="0">
                        <a:buNone/>
                      </a:pPr>
                      <a:r>
                        <a:rPr lang="en-GB" sz="1600" b="0" u="none" dirty="0">
                          <a:solidFill>
                            <a:schemeClr val="tx1"/>
                          </a:solidFill>
                          <a:latin typeface="Comic Sans MS"/>
                        </a:rPr>
                        <a:t>12:00pm Singing / story</a:t>
                      </a:r>
                    </a:p>
                    <a:p>
                      <a:pPr lvl="0">
                        <a:buNone/>
                      </a:pPr>
                      <a:endParaRPr lang="en-GB" sz="1600" b="0" u="none" dirty="0">
                        <a:solidFill>
                          <a:schemeClr val="tx1"/>
                        </a:solidFill>
                        <a:latin typeface="Comic Sans MS"/>
                      </a:endParaRPr>
                    </a:p>
                    <a:p>
                      <a:pPr lvl="0">
                        <a:buNone/>
                      </a:pPr>
                      <a:r>
                        <a:rPr lang="en-GB" sz="1600" b="0" u="none" dirty="0">
                          <a:solidFill>
                            <a:schemeClr val="tx1"/>
                          </a:solidFill>
                          <a:latin typeface="Comic Sans MS"/>
                        </a:rPr>
                        <a:t>12:30pm English group time</a:t>
                      </a:r>
                    </a:p>
                    <a:p>
                      <a:pPr lvl="0">
                        <a:buNone/>
                      </a:pPr>
                      <a:endParaRPr lang="en-GB" sz="1600" b="0" u="none" dirty="0">
                        <a:solidFill>
                          <a:schemeClr val="tx1"/>
                        </a:solidFill>
                        <a:latin typeface="Comic Sans MS"/>
                      </a:endParaRPr>
                    </a:p>
                    <a:p>
                      <a:pPr lvl="0">
                        <a:buNone/>
                      </a:pPr>
                      <a:r>
                        <a:rPr lang="en-GB" sz="1600" b="0" u="none" dirty="0">
                          <a:solidFill>
                            <a:schemeClr val="tx1"/>
                          </a:solidFill>
                          <a:latin typeface="Comic Sans MS"/>
                        </a:rPr>
                        <a:t>12:45pm - </a:t>
                      </a:r>
                      <a:r>
                        <a:rPr lang="en-GB" sz="1600" b="0" i="0" u="none" strike="noStrike" noProof="0" dirty="0">
                          <a:solidFill>
                            <a:schemeClr val="tx1"/>
                          </a:solidFill>
                          <a:latin typeface="Comic Sans MS"/>
                        </a:rPr>
                        <a:t>Free flow activities including outdoor play</a:t>
                      </a:r>
                    </a:p>
                    <a:p>
                      <a:pPr lvl="0">
                        <a:buNone/>
                      </a:pPr>
                      <a:endParaRPr lang="en-GB" sz="1600" b="0" i="0" u="none" strike="noStrike" noProof="0" dirty="0">
                        <a:solidFill>
                          <a:schemeClr val="tx1"/>
                        </a:solidFill>
                        <a:latin typeface="Comic Sans MS"/>
                      </a:endParaRPr>
                    </a:p>
                    <a:p>
                      <a:pPr lvl="0">
                        <a:buNone/>
                      </a:pPr>
                      <a:r>
                        <a:rPr lang="en-GB" sz="1600" b="0" i="0" u="none" strike="noStrike" noProof="0" dirty="0">
                          <a:solidFill>
                            <a:schemeClr val="tx1"/>
                          </a:solidFill>
                          <a:latin typeface="Comic Sans MS"/>
                        </a:rPr>
                        <a:t>1:45pm – Maths group time</a:t>
                      </a:r>
                    </a:p>
                    <a:p>
                      <a:pPr lvl="0">
                        <a:buNone/>
                      </a:pPr>
                      <a:endParaRPr lang="en-GB" sz="1600" b="0" i="0" u="none" strike="noStrike" noProof="0" dirty="0">
                        <a:solidFill>
                          <a:schemeClr val="tx1"/>
                        </a:solidFill>
                        <a:latin typeface="Comic Sans MS"/>
                      </a:endParaRPr>
                    </a:p>
                    <a:p>
                      <a:pPr lvl="0">
                        <a:buNone/>
                      </a:pPr>
                      <a:r>
                        <a:rPr lang="en-GB" sz="1600" b="0" i="0" u="none" strike="noStrike" noProof="0" dirty="0">
                          <a:solidFill>
                            <a:schemeClr val="tx1"/>
                          </a:solidFill>
                          <a:latin typeface="Comic Sans MS"/>
                        </a:rPr>
                        <a:t>2pm - Free flow activities including outdoor play</a:t>
                      </a:r>
                    </a:p>
                    <a:p>
                      <a:pPr lvl="0">
                        <a:buNone/>
                      </a:pPr>
                      <a:endParaRPr lang="en-GB" sz="1600" b="0" i="0" u="none" strike="noStrike" noProof="0" dirty="0">
                        <a:solidFill>
                          <a:schemeClr val="tx1"/>
                        </a:solidFill>
                        <a:latin typeface="Comic Sans MS"/>
                      </a:endParaRPr>
                    </a:p>
                    <a:p>
                      <a:pPr lvl="0">
                        <a:buNone/>
                      </a:pPr>
                      <a:r>
                        <a:rPr lang="en-GB" sz="1600" b="0" i="0" u="none" strike="noStrike" noProof="0" dirty="0">
                          <a:solidFill>
                            <a:schemeClr val="tx1"/>
                          </a:solidFill>
                          <a:latin typeface="Comic Sans MS"/>
                        </a:rPr>
                        <a:t>2:45pm  - Phonics group time</a:t>
                      </a:r>
                    </a:p>
                    <a:p>
                      <a:pPr lvl="0">
                        <a:buNone/>
                      </a:pPr>
                      <a:endParaRPr lang="en-GB" sz="1600" b="0" i="0" u="none" strike="noStrike" noProof="0" dirty="0">
                        <a:solidFill>
                          <a:schemeClr val="tx1"/>
                        </a:solidFill>
                        <a:latin typeface="Comic Sans MS"/>
                      </a:endParaRPr>
                    </a:p>
                    <a:p>
                      <a:pPr lvl="0">
                        <a:buNone/>
                      </a:pPr>
                      <a:r>
                        <a:rPr lang="en-GB" sz="1600" b="0" i="0" u="none" strike="noStrike" noProof="0">
                          <a:solidFill>
                            <a:schemeClr val="tx1"/>
                          </a:solidFill>
                          <a:latin typeface="Comic Sans MS"/>
                        </a:rPr>
                        <a:t>3:00pm Story time</a:t>
                      </a:r>
                      <a:endParaRPr lang="en-GB" sz="1600" b="0" i="0" u="none" strike="noStrike" noProof="0" dirty="0">
                        <a:solidFill>
                          <a:schemeClr val="tx1"/>
                        </a:solidFill>
                        <a:latin typeface="Comic Sans MS"/>
                      </a:endParaRPr>
                    </a:p>
                    <a:p>
                      <a:pPr lvl="0">
                        <a:buNone/>
                      </a:pPr>
                      <a:endParaRPr lang="en-GB" sz="1600" b="0" i="0" u="none" strike="noStrike" noProof="0" dirty="0">
                        <a:solidFill>
                          <a:schemeClr val="tx1"/>
                        </a:solidFill>
                        <a:latin typeface="Comic Sans MS"/>
                      </a:endParaRPr>
                    </a:p>
                    <a:p>
                      <a:pPr lvl="0">
                        <a:buNone/>
                      </a:pPr>
                      <a:r>
                        <a:rPr lang="en-GB" sz="1600" b="0" i="0" u="none" strike="noStrike" noProof="0">
                          <a:solidFill>
                            <a:schemeClr val="tx1"/>
                          </a:solidFill>
                          <a:latin typeface="Comic Sans MS"/>
                        </a:rPr>
                        <a:t>3:20pm Home time</a:t>
                      </a:r>
                      <a:endParaRPr lang="en-GB" sz="1600" b="0" i="0" u="none" strike="noStrike" noProof="0" dirty="0">
                        <a:solidFill>
                          <a:schemeClr val="tx1"/>
                        </a:solidFill>
                        <a:latin typeface="Comic Sans MS"/>
                      </a:endParaRPr>
                    </a:p>
                    <a:p>
                      <a:pPr lvl="0">
                        <a:buNone/>
                      </a:pPr>
                      <a:endParaRPr lang="en-GB" sz="1600" b="0" u="none" dirty="0">
                        <a:latin typeface="Comic Sans MS"/>
                      </a:endParaRPr>
                    </a:p>
                    <a:p>
                      <a:pPr lvl="0">
                        <a:buNone/>
                      </a:pPr>
                      <a:endParaRPr lang="en-GB" sz="1600" b="0" u="none" dirty="0">
                        <a:latin typeface="Comic Sans MS"/>
                      </a:endParaRPr>
                    </a:p>
                  </a:txBody>
                  <a:tcPr>
                    <a:noFill/>
                  </a:tcPr>
                </a:tc>
                <a:extLst>
                  <a:ext uri="{0D108BD9-81ED-4DB2-BD59-A6C34878D82A}">
                    <a16:rowId xmlns:a16="http://schemas.microsoft.com/office/drawing/2014/main" val="1699339602"/>
                  </a:ext>
                </a:extLst>
              </a:tr>
            </a:tbl>
          </a:graphicData>
        </a:graphic>
      </p:graphicFrame>
      <p:pic>
        <p:nvPicPr>
          <p:cNvPr id="6146" name="Picture 2" descr="Back To School Graph Timetable - Download Free Vectors, Clipart ...">
            <a:extLst>
              <a:ext uri="{FF2B5EF4-FFF2-40B4-BE49-F238E27FC236}">
                <a16:creationId xmlns:a16="http://schemas.microsoft.com/office/drawing/2014/main" id="{A16B2C4C-87EF-411E-B2B1-F64D11068C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40000">
            <a:off x="7886096" y="1294041"/>
            <a:ext cx="3626879" cy="3626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793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BF1F5A-FFCA-43E4-98AA-A4EC9A343A1F}"/>
              </a:ext>
            </a:extLst>
          </p:cNvPr>
          <p:cNvSpPr/>
          <p:nvPr/>
        </p:nvSpPr>
        <p:spPr>
          <a:xfrm>
            <a:off x="6468795" y="1558817"/>
            <a:ext cx="5049076" cy="46064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86115A1D-1874-477C-823F-269830547DFB}"/>
              </a:ext>
            </a:extLst>
          </p:cNvPr>
          <p:cNvSpPr/>
          <p:nvPr/>
        </p:nvSpPr>
        <p:spPr>
          <a:xfrm>
            <a:off x="1259182" y="1562884"/>
            <a:ext cx="5049076" cy="4606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0A9B9C2-2CE9-413C-9D18-7F38B4B8133E}"/>
              </a:ext>
            </a:extLst>
          </p:cNvPr>
          <p:cNvSpPr txBox="1"/>
          <p:nvPr/>
        </p:nvSpPr>
        <p:spPr>
          <a:xfrm>
            <a:off x="3048000" y="610465"/>
            <a:ext cx="6096000" cy="461665"/>
          </a:xfrm>
          <a:prstGeom prst="rect">
            <a:avLst/>
          </a:prstGeom>
          <a:noFill/>
        </p:spPr>
        <p:txBody>
          <a:bodyPr wrap="square">
            <a:spAutoFit/>
          </a:bodyPr>
          <a:lstStyle/>
          <a:p>
            <a:pPr algn="ctr"/>
            <a:r>
              <a:rPr lang="en-GB" sz="2400" u="sng">
                <a:latin typeface="Comic Sans MS" panose="030F0702030302020204" pitchFamily="66" charset="0"/>
              </a:rPr>
              <a:t>The School Day (continued) </a:t>
            </a:r>
          </a:p>
        </p:txBody>
      </p:sp>
      <p:sp>
        <p:nvSpPr>
          <p:cNvPr id="7" name="TextBox 6">
            <a:extLst>
              <a:ext uri="{FF2B5EF4-FFF2-40B4-BE49-F238E27FC236}">
                <a16:creationId xmlns:a16="http://schemas.microsoft.com/office/drawing/2014/main" id="{C22B949D-9011-4C74-B0F0-54A0847E787C}"/>
              </a:ext>
            </a:extLst>
          </p:cNvPr>
          <p:cNvSpPr txBox="1"/>
          <p:nvPr/>
        </p:nvSpPr>
        <p:spPr>
          <a:xfrm>
            <a:off x="6624278" y="1822565"/>
            <a:ext cx="4850297" cy="3970318"/>
          </a:xfrm>
          <a:prstGeom prst="rect">
            <a:avLst/>
          </a:prstGeom>
          <a:noFill/>
        </p:spPr>
        <p:txBody>
          <a:bodyPr wrap="square" anchor="t">
            <a:spAutoFit/>
          </a:bodyPr>
          <a:lstStyle/>
          <a:p>
            <a:r>
              <a:rPr lang="en-GB" b="1" u="sng" dirty="0">
                <a:latin typeface="Comic Sans MS"/>
              </a:rPr>
              <a:t>Collecting your child </a:t>
            </a:r>
            <a:endParaRPr lang="en-GB" b="1" u="sng">
              <a:latin typeface="Comic Sans MS" panose="030F0702030302020204" pitchFamily="66" charset="0"/>
            </a:endParaRPr>
          </a:p>
          <a:p>
            <a:endParaRPr lang="en-GB" dirty="0">
              <a:latin typeface="Comic Sans MS" panose="030F0702030302020204" pitchFamily="66" charset="0"/>
            </a:endParaRPr>
          </a:p>
          <a:p>
            <a:r>
              <a:rPr lang="en-GB" dirty="0">
                <a:latin typeface="Comic Sans MS"/>
              </a:rPr>
              <a:t>At the end of the session you are able to access the playground from 11.20am/3.20pm. The children will remain in the classroom until a member of staff has seen their parent.  The children will then be called. </a:t>
            </a:r>
            <a:endParaRPr lang="en-GB" dirty="0">
              <a:latin typeface="Comic Sans MS" panose="030F0702030302020204" pitchFamily="66" charset="0"/>
            </a:endParaRPr>
          </a:p>
          <a:p>
            <a:r>
              <a:rPr lang="en-GB" dirty="0">
                <a:latin typeface="Comic Sans MS"/>
              </a:rPr>
              <a:t>It is vital that you inform us if someone different is collecting your child. If we are unsure, they will remain at school until we can contact you. </a:t>
            </a:r>
            <a:endParaRPr lang="en-GB" dirty="0">
              <a:latin typeface="Comic Sans MS" panose="030F0702030302020204" pitchFamily="66" charset="0"/>
            </a:endParaRPr>
          </a:p>
          <a:p>
            <a:r>
              <a:rPr lang="en-GB" dirty="0">
                <a:latin typeface="Comic Sans MS"/>
              </a:rPr>
              <a:t>Under 16’s are not permitted to collect children under 7 years old. </a:t>
            </a:r>
            <a:endParaRPr lang="en-GB" dirty="0">
              <a:latin typeface="Comic Sans MS" panose="030F0702030302020204" pitchFamily="66" charset="0"/>
            </a:endParaRPr>
          </a:p>
        </p:txBody>
      </p:sp>
      <p:sp>
        <p:nvSpPr>
          <p:cNvPr id="5" name="TextBox 4">
            <a:extLst>
              <a:ext uri="{FF2B5EF4-FFF2-40B4-BE49-F238E27FC236}">
                <a16:creationId xmlns:a16="http://schemas.microsoft.com/office/drawing/2014/main" id="{F1D014E5-12B9-4420-B681-CCA29A8D53AE}"/>
              </a:ext>
            </a:extLst>
          </p:cNvPr>
          <p:cNvSpPr txBox="1"/>
          <p:nvPr/>
        </p:nvSpPr>
        <p:spPr>
          <a:xfrm>
            <a:off x="1354432" y="1857202"/>
            <a:ext cx="4863548" cy="4524315"/>
          </a:xfrm>
          <a:prstGeom prst="rect">
            <a:avLst/>
          </a:prstGeom>
          <a:noFill/>
        </p:spPr>
        <p:txBody>
          <a:bodyPr wrap="square" anchor="t">
            <a:spAutoFit/>
          </a:bodyPr>
          <a:lstStyle/>
          <a:p>
            <a:r>
              <a:rPr lang="en-GB" b="1" u="sng" dirty="0">
                <a:latin typeface="Comic Sans MS"/>
              </a:rPr>
              <a:t>Morning Procedure</a:t>
            </a:r>
          </a:p>
          <a:p>
            <a:endParaRPr lang="en-GB">
              <a:latin typeface="Comic Sans MS" panose="030F0702030302020204" pitchFamily="66" charset="0"/>
            </a:endParaRPr>
          </a:p>
          <a:p>
            <a:r>
              <a:rPr lang="en-GB" dirty="0">
                <a:latin typeface="Comic Sans MS"/>
              </a:rPr>
              <a:t>The children will enter at the side of the school office and walk through the red gate to reach the Nursery door.</a:t>
            </a:r>
          </a:p>
          <a:p>
            <a:r>
              <a:rPr lang="en-GB" dirty="0">
                <a:latin typeface="Comic Sans MS"/>
              </a:rPr>
              <a:t>At 8.30am/11.45am the doors will be opened by a member of staff and your child will make their way inside.</a:t>
            </a:r>
          </a:p>
          <a:p>
            <a:r>
              <a:rPr lang="en-GB" dirty="0">
                <a:latin typeface="Comic Sans MS"/>
              </a:rPr>
              <a:t>Once in the classroom they will be asked to place their book bags into their named drawer, hang up their coat, self-register and then access the toys that will be located on the carpet.</a:t>
            </a:r>
          </a:p>
          <a:p>
            <a:r>
              <a:rPr lang="en-GB" dirty="0">
                <a:latin typeface="Comic Sans MS"/>
              </a:rPr>
              <a:t>Doors will be closed at 8.45am/12.00pm.</a:t>
            </a:r>
          </a:p>
          <a:p>
            <a:endParaRPr lang="en-GB" dirty="0">
              <a:cs typeface="Calibri"/>
            </a:endParaRPr>
          </a:p>
          <a:p>
            <a:endParaRPr lang="en-GB" dirty="0">
              <a:cs typeface="Calibri"/>
            </a:endParaRPr>
          </a:p>
        </p:txBody>
      </p:sp>
      <p:pic>
        <p:nvPicPr>
          <p:cNvPr id="7172" name="Picture 4" descr="Dropping Off Kids School Stock Illustrations, Images &amp; Vectors ...">
            <a:extLst>
              <a:ext uri="{FF2B5EF4-FFF2-40B4-BE49-F238E27FC236}">
                <a16:creationId xmlns:a16="http://schemas.microsoft.com/office/drawing/2014/main" id="{40A00DD9-33A6-4DE8-8D93-FBE2E47C4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9955" y="1643452"/>
            <a:ext cx="687923" cy="77921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Mother Dropping Kids at School Stock Vectors, Images &amp; Vector Art ...">
            <a:extLst>
              <a:ext uri="{FF2B5EF4-FFF2-40B4-BE49-F238E27FC236}">
                <a16:creationId xmlns:a16="http://schemas.microsoft.com/office/drawing/2014/main" id="{C90D0026-F991-45E4-98CC-8D55B4FB68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200" y="1699965"/>
            <a:ext cx="714478" cy="809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184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8637C82D3979541A817DDD8BD02DC6A" ma:contentTypeVersion="0" ma:contentTypeDescription="Create a new document." ma:contentTypeScope="" ma:versionID="e8b2de7ba0f409d620a6506def145e87">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A492DE-C5A3-4FEB-A66D-E59BAE55749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710BBFF-CBE5-43C3-8D64-058EE6DDBDF8}">
  <ds:schemaRefs>
    <ds:schemaRef ds:uri="http://schemas.microsoft.com/sharepoint/v3/contenttype/forms"/>
  </ds:schemaRefs>
</ds:datastoreItem>
</file>

<file path=customXml/itemProps3.xml><?xml version="1.0" encoding="utf-8"?>
<ds:datastoreItem xmlns:ds="http://schemas.openxmlformats.org/officeDocument/2006/customXml" ds:itemID="{733FCCDF-CBE3-420D-B808-97A126A67F7D}">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3262</Words>
  <Application>Microsoft Office PowerPoint</Application>
  <PresentationFormat>Widescreen</PresentationFormat>
  <Paragraphs>298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Comic Sans MS</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Lloyd</dc:creator>
  <cp:lastModifiedBy>Liz Lloyd</cp:lastModifiedBy>
  <cp:revision>227</cp:revision>
  <dcterms:created xsi:type="dcterms:W3CDTF">2020-06-14T10:42:30Z</dcterms:created>
  <dcterms:modified xsi:type="dcterms:W3CDTF">2020-07-15T02:35:48Z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0x01010008637C82D3979541A817DDD8BD02DC6A</vt:lpwstr>
  </property>
  <property fmtid="{D5CDD505-2E9C-101B-9397-08002B2CF9AE}" pid="3" name="Order">
    <vt:r8>199778000</vt:r8>
  </property>
  <property fmtid="{D5CDD505-2E9C-101B-9397-08002B2CF9AE}" pid="4" name="xd_Signature">
    <vt:bool>false</vt:bool>
  </property>
  <property fmtid="{D5CDD505-2E9C-101B-9397-08002B2CF9AE}" pid="5" name="xd_ProgID">
    <vt:lpwstr/>
  </property>
  <property fmtid="{D5CDD505-2E9C-101B-9397-08002B2CF9AE}" pid="6" name="SharedWithUsers">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ies>
</file>